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5F2974-1444-4BE3-9A28-E9A366554260}">
          <p14:sldIdLst>
            <p14:sldId id="256"/>
            <p14:sldId id="258"/>
            <p14:sldId id="257"/>
            <p14:sldId id="259"/>
            <p14:sldId id="260"/>
            <p14:sldId id="261"/>
            <p14:sldId id="262"/>
            <p14:sldId id="263"/>
            <p14:sldId id="264"/>
            <p14:sldId id="26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1D49-597E-448C-857F-89A248C72F7C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D4A2-B4EB-47DB-AFD2-00D874601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1D49-597E-448C-857F-89A248C72F7C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D4A2-B4EB-47DB-AFD2-00D874601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1D49-597E-448C-857F-89A248C72F7C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D4A2-B4EB-47DB-AFD2-00D874601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1D49-597E-448C-857F-89A248C72F7C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D4A2-B4EB-47DB-AFD2-00D874601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1D49-597E-448C-857F-89A248C72F7C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D4A2-B4EB-47DB-AFD2-00D874601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1D49-597E-448C-857F-89A248C72F7C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D4A2-B4EB-47DB-AFD2-00D874601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1D49-597E-448C-857F-89A248C72F7C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D4A2-B4EB-47DB-AFD2-00D874601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1D49-597E-448C-857F-89A248C72F7C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D4A2-B4EB-47DB-AFD2-00D874601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1D49-597E-448C-857F-89A248C72F7C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D4A2-B4EB-47DB-AFD2-00D874601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1D49-597E-448C-857F-89A248C72F7C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D4A2-B4EB-47DB-AFD2-00D874601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1D49-597E-448C-857F-89A248C72F7C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D4A2-B4EB-47DB-AFD2-00D874601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41D49-597E-448C-857F-89A248C72F7C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2D4A2-B4EB-47DB-AFD2-00D8746010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20775"/>
            <a:ext cx="8610600" cy="2308225"/>
          </a:xfrm>
        </p:spPr>
        <p:txBody>
          <a:bodyPr>
            <a:normAutofit/>
          </a:bodyPr>
          <a:lstStyle/>
          <a:p>
            <a:r>
              <a:rPr lang="en-US" sz="6000" dirty="0"/>
              <a:t>The Brief History of Buddhism in Vietnam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4362271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Presented by 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Ven. Nguyen Van Nam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5. The </a:t>
            </a:r>
            <a:r>
              <a:rPr lang="en-US" dirty="0"/>
              <a:t>Revival (20</a:t>
            </a:r>
            <a:r>
              <a:rPr lang="en-US" baseline="30000" dirty="0"/>
              <a:t>th</a:t>
            </a:r>
            <a:r>
              <a:rPr lang="en-US" dirty="0"/>
              <a:t> C.E.)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5344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most </a:t>
            </a:r>
            <a:r>
              <a:rPr lang="en-US" dirty="0" err="1" smtClean="0"/>
              <a:t>ven.</a:t>
            </a:r>
            <a:r>
              <a:rPr lang="en-US" dirty="0" smtClean="0"/>
              <a:t> </a:t>
            </a:r>
            <a:r>
              <a:rPr lang="en-US" dirty="0" err="1" smtClean="0"/>
              <a:t>Khánh</a:t>
            </a:r>
            <a:r>
              <a:rPr lang="en-US" dirty="0" smtClean="0"/>
              <a:t> </a:t>
            </a:r>
            <a:r>
              <a:rPr lang="en-US" dirty="0" err="1" smtClean="0"/>
              <a:t>Hòa</a:t>
            </a:r>
            <a:r>
              <a:rPr lang="en-US" dirty="0" smtClean="0"/>
              <a:t> started the movement of the Buddhist Revival in 1920</a:t>
            </a:r>
          </a:p>
          <a:p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Phật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Giáo</a:t>
            </a:r>
            <a:r>
              <a:rPr lang="en-US" dirty="0" smtClean="0"/>
              <a:t>: The Class of Monastery </a:t>
            </a:r>
            <a:r>
              <a:rPr lang="en-US" dirty="0" err="1" smtClean="0"/>
              <a:t>Buddhology</a:t>
            </a:r>
            <a:r>
              <a:rPr lang="en-US" dirty="0" smtClean="0"/>
              <a:t> in 1920</a:t>
            </a:r>
          </a:p>
          <a:p>
            <a:r>
              <a:rPr lang="en-US" dirty="0"/>
              <a:t>An Nam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Phật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viện</a:t>
            </a:r>
            <a:r>
              <a:rPr lang="en-US" dirty="0"/>
              <a:t>: Annam </a:t>
            </a:r>
            <a:r>
              <a:rPr lang="en-US" dirty="0" err="1"/>
              <a:t>Buddhology</a:t>
            </a:r>
            <a:r>
              <a:rPr lang="en-US" dirty="0"/>
              <a:t> school in 1932 in </a:t>
            </a:r>
            <a:r>
              <a:rPr lang="en-US" dirty="0" err="1"/>
              <a:t>Thừa</a:t>
            </a:r>
            <a:r>
              <a:rPr lang="en-US" dirty="0"/>
              <a:t> </a:t>
            </a:r>
            <a:r>
              <a:rPr lang="en-US" dirty="0" err="1"/>
              <a:t>Thiên</a:t>
            </a:r>
            <a:r>
              <a:rPr lang="en-US" dirty="0"/>
              <a:t> </a:t>
            </a:r>
            <a:r>
              <a:rPr lang="en-US" dirty="0" err="1"/>
              <a:t>Huế</a:t>
            </a:r>
            <a:r>
              <a:rPr lang="en-US" dirty="0"/>
              <a:t> </a:t>
            </a:r>
          </a:p>
          <a:p>
            <a:r>
              <a:rPr lang="en-US" dirty="0" err="1" smtClean="0"/>
              <a:t>Lưỡng</a:t>
            </a:r>
            <a:r>
              <a:rPr lang="en-US" dirty="0" smtClean="0"/>
              <a:t> </a:t>
            </a:r>
            <a:r>
              <a:rPr lang="en-US" dirty="0" err="1" smtClean="0"/>
              <a:t>Xuyên</a:t>
            </a:r>
            <a:r>
              <a:rPr lang="en-US" dirty="0" smtClean="0"/>
              <a:t> </a:t>
            </a:r>
            <a:r>
              <a:rPr lang="en-US" dirty="0" err="1" smtClean="0"/>
              <a:t>Phật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viện</a:t>
            </a:r>
            <a:r>
              <a:rPr lang="en-US" dirty="0" smtClean="0"/>
              <a:t>: </a:t>
            </a:r>
            <a:r>
              <a:rPr lang="en-US" dirty="0" err="1" smtClean="0"/>
              <a:t>Luong</a:t>
            </a:r>
            <a:r>
              <a:rPr lang="en-US" dirty="0" smtClean="0"/>
              <a:t> </a:t>
            </a:r>
            <a:r>
              <a:rPr lang="en-US" dirty="0" err="1" smtClean="0"/>
              <a:t>Xuyen</a:t>
            </a:r>
            <a:r>
              <a:rPr lang="en-US" dirty="0" smtClean="0"/>
              <a:t> </a:t>
            </a:r>
            <a:r>
              <a:rPr lang="en-US" dirty="0" err="1" smtClean="0"/>
              <a:t>Buddhology</a:t>
            </a:r>
            <a:r>
              <a:rPr lang="en-US" dirty="0" smtClean="0"/>
              <a:t> school in 1934 in </a:t>
            </a:r>
            <a:r>
              <a:rPr lang="en-US" dirty="0" err="1" smtClean="0"/>
              <a:t>Trà</a:t>
            </a:r>
            <a:r>
              <a:rPr lang="en-US" dirty="0" smtClean="0"/>
              <a:t> </a:t>
            </a:r>
            <a:r>
              <a:rPr lang="en-US" dirty="0" err="1" smtClean="0"/>
              <a:t>Vinh</a:t>
            </a:r>
            <a:r>
              <a:rPr lang="en-US" dirty="0" smtClean="0"/>
              <a:t> province</a:t>
            </a:r>
          </a:p>
          <a:p>
            <a:r>
              <a:rPr lang="en-US" dirty="0" smtClean="0"/>
              <a:t>Magazine and newspaper: </a:t>
            </a:r>
            <a:endParaRPr lang="en-US" dirty="0"/>
          </a:p>
          <a:p>
            <a:pPr lvl="1">
              <a:buFont typeface="Wingdings" pitchFamily="2" charset="2"/>
              <a:buChar char="v"/>
            </a:pP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Âm</a:t>
            </a:r>
            <a:r>
              <a:rPr lang="en-US" dirty="0"/>
              <a:t> (Dharma Sound) in 1929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err="1"/>
              <a:t>Từ</a:t>
            </a:r>
            <a:r>
              <a:rPr lang="en-US" dirty="0"/>
              <a:t> Bi </a:t>
            </a:r>
            <a:r>
              <a:rPr lang="en-US" dirty="0" err="1"/>
              <a:t>Âm</a:t>
            </a:r>
            <a:r>
              <a:rPr lang="en-US" dirty="0"/>
              <a:t> (</a:t>
            </a:r>
            <a:r>
              <a:rPr lang="en-US" dirty="0" err="1"/>
              <a:t>Metta</a:t>
            </a:r>
            <a:r>
              <a:rPr lang="en-US" dirty="0"/>
              <a:t> Sound) in 1931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err="1"/>
              <a:t>Đuốc</a:t>
            </a:r>
            <a:r>
              <a:rPr lang="en-US" dirty="0"/>
              <a:t> </a:t>
            </a:r>
            <a:r>
              <a:rPr lang="en-US" dirty="0" err="1"/>
              <a:t>Tuệ</a:t>
            </a:r>
            <a:r>
              <a:rPr lang="en-US" dirty="0"/>
              <a:t> (Wisdom Light) in 1935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err="1"/>
              <a:t>Tiếng</a:t>
            </a:r>
            <a:r>
              <a:rPr lang="en-US" dirty="0"/>
              <a:t> </a:t>
            </a:r>
            <a:r>
              <a:rPr lang="en-US" dirty="0" err="1"/>
              <a:t>Chuông</a:t>
            </a:r>
            <a:r>
              <a:rPr lang="en-US" dirty="0"/>
              <a:t> </a:t>
            </a:r>
            <a:r>
              <a:rPr lang="en-US" dirty="0" err="1"/>
              <a:t>Sớm</a:t>
            </a:r>
            <a:r>
              <a:rPr lang="en-US" dirty="0"/>
              <a:t> (Early Big-Bell Sound) in 1935.</a:t>
            </a:r>
          </a:p>
          <a:p>
            <a:pPr marL="457200" lvl="1" indent="0">
              <a:buNone/>
            </a:pP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Hội</a:t>
            </a:r>
            <a:r>
              <a:rPr lang="en-US" dirty="0"/>
              <a:t> </a:t>
            </a:r>
            <a:r>
              <a:rPr lang="en-US" dirty="0" err="1"/>
              <a:t>Tăng</a:t>
            </a:r>
            <a:r>
              <a:rPr lang="en-US" dirty="0"/>
              <a:t> </a:t>
            </a:r>
            <a:r>
              <a:rPr lang="en-US" dirty="0" err="1"/>
              <a:t>Già</a:t>
            </a:r>
            <a:r>
              <a:rPr lang="en-US" dirty="0"/>
              <a:t> Nam </a:t>
            </a:r>
            <a:r>
              <a:rPr lang="en-US" dirty="0" err="1"/>
              <a:t>Việt</a:t>
            </a:r>
            <a:r>
              <a:rPr lang="en-US" dirty="0"/>
              <a:t>: Nam Viet </a:t>
            </a:r>
            <a:r>
              <a:rPr lang="en-US" dirty="0" err="1"/>
              <a:t>Sangha</a:t>
            </a:r>
            <a:r>
              <a:rPr lang="en-US" dirty="0"/>
              <a:t> Association in 1951</a:t>
            </a:r>
          </a:p>
          <a:p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Già</a:t>
            </a:r>
            <a:r>
              <a:rPr lang="en-US" dirty="0" smtClean="0"/>
              <a:t> Nam </a:t>
            </a:r>
            <a:r>
              <a:rPr lang="en-US" dirty="0" err="1" smtClean="0"/>
              <a:t>Việt</a:t>
            </a:r>
            <a:r>
              <a:rPr lang="en-US" dirty="0" smtClean="0"/>
              <a:t>: The Nam Viet </a:t>
            </a:r>
            <a:r>
              <a:rPr lang="en-US" dirty="0" err="1" smtClean="0"/>
              <a:t>Sangha</a:t>
            </a:r>
            <a:r>
              <a:rPr lang="en-US" dirty="0" smtClean="0"/>
              <a:t> Association in 1951</a:t>
            </a:r>
          </a:p>
          <a:p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Phật</a:t>
            </a:r>
            <a:r>
              <a:rPr lang="en-US" dirty="0" smtClean="0"/>
              <a:t> </a:t>
            </a:r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Nam: The Vietnamese Buddhist Association in 1981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6. Nowadays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534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Mahayana, Theravada and </a:t>
            </a:r>
            <a:r>
              <a:rPr lang="en-US" dirty="0" err="1" smtClean="0"/>
              <a:t>Khất</a:t>
            </a:r>
            <a:r>
              <a:rPr lang="en-US" dirty="0" smtClean="0"/>
              <a:t> </a:t>
            </a:r>
            <a:r>
              <a:rPr lang="en-US" dirty="0" err="1" smtClean="0"/>
              <a:t>Sĩ</a:t>
            </a:r>
            <a:r>
              <a:rPr lang="en-US" dirty="0" smtClean="0"/>
              <a:t> tradition</a:t>
            </a:r>
          </a:p>
          <a:p>
            <a:r>
              <a:rPr lang="en-US" dirty="0" smtClean="0"/>
              <a:t>4 Buddhist Universities in Hanoi, Hue, </a:t>
            </a:r>
            <a:r>
              <a:rPr lang="en-US" dirty="0" err="1" smtClean="0"/>
              <a:t>Hochiminh</a:t>
            </a:r>
            <a:r>
              <a:rPr lang="en-US" dirty="0" smtClean="0"/>
              <a:t> and Can </a:t>
            </a:r>
            <a:r>
              <a:rPr lang="en-US" dirty="0" err="1" smtClean="0"/>
              <a:t>tho</a:t>
            </a:r>
            <a:r>
              <a:rPr lang="en-US" dirty="0" smtClean="0"/>
              <a:t> city: training B.A, M.A, and </a:t>
            </a:r>
            <a:r>
              <a:rPr lang="en-US" dirty="0" err="1" smtClean="0"/>
              <a:t>Ph.D</a:t>
            </a:r>
            <a:endParaRPr lang="en-US" dirty="0" smtClean="0"/>
          </a:p>
          <a:p>
            <a:r>
              <a:rPr lang="en-US" dirty="0"/>
              <a:t>7 senior Buddhist colleges, </a:t>
            </a:r>
            <a:endParaRPr lang="en-US" dirty="0" smtClean="0"/>
          </a:p>
          <a:p>
            <a:r>
              <a:rPr lang="en-US" dirty="0" smtClean="0"/>
              <a:t>30 </a:t>
            </a:r>
            <a:r>
              <a:rPr lang="en-US" dirty="0"/>
              <a:t>intermediate Buddhist schools, </a:t>
            </a:r>
            <a:endParaRPr lang="en-US" dirty="0" smtClean="0"/>
          </a:p>
          <a:p>
            <a:r>
              <a:rPr lang="en-US" dirty="0" smtClean="0"/>
              <a:t>over </a:t>
            </a:r>
            <a:r>
              <a:rPr lang="en-US" dirty="0"/>
              <a:t>20 primary Buddhist classes, </a:t>
            </a:r>
            <a:endParaRPr lang="en-US" dirty="0" smtClean="0"/>
          </a:p>
          <a:p>
            <a:r>
              <a:rPr lang="en-US" dirty="0" smtClean="0"/>
              <a:t>15,000 </a:t>
            </a:r>
            <a:r>
              <a:rPr lang="en-US" dirty="0"/>
              <a:t>temples and 50,000 monks and nuns and </a:t>
            </a:r>
            <a:endParaRPr lang="en-US" dirty="0" smtClean="0"/>
          </a:p>
          <a:p>
            <a:r>
              <a:rPr lang="en-US" dirty="0" smtClean="0"/>
              <a:t>Over 70 </a:t>
            </a:r>
            <a:r>
              <a:rPr lang="en-US" dirty="0"/>
              <a:t>percent of population are </a:t>
            </a:r>
            <a:r>
              <a:rPr lang="en-US" dirty="0" smtClean="0"/>
              <a:t>Buddhists</a:t>
            </a:r>
          </a:p>
          <a:p>
            <a:r>
              <a:rPr lang="en-US" dirty="0" smtClean="0"/>
              <a:t>(</a:t>
            </a:r>
            <a:r>
              <a:rPr lang="en-US" dirty="0" err="1"/>
              <a:t>Quảng</a:t>
            </a:r>
            <a:r>
              <a:rPr lang="en-US" dirty="0"/>
              <a:t> </a:t>
            </a:r>
            <a:r>
              <a:rPr lang="en-US" dirty="0" err="1"/>
              <a:t>Tuấn</a:t>
            </a:r>
            <a:r>
              <a:rPr lang="en-US" dirty="0"/>
              <a:t>, “Total number of Buddhist around the world,”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b="1" dirty="0" err="1" smtClean="0"/>
              <a:t>Giác</a:t>
            </a:r>
            <a:r>
              <a:rPr lang="en-US" b="1" dirty="0" smtClean="0"/>
              <a:t> </a:t>
            </a:r>
            <a:r>
              <a:rPr lang="en-US" b="1" dirty="0" err="1"/>
              <a:t>Ngộ</a:t>
            </a:r>
            <a:r>
              <a:rPr lang="en-US" b="1" dirty="0"/>
              <a:t> </a:t>
            </a:r>
            <a:r>
              <a:rPr lang="en-US" b="1" dirty="0" smtClean="0"/>
              <a:t>[Enlightenment Magazine],</a:t>
            </a:r>
            <a:r>
              <a:rPr lang="en-US" i="1" dirty="0" smtClean="0"/>
              <a:t> </a:t>
            </a:r>
            <a:r>
              <a:rPr lang="en-US" dirty="0"/>
              <a:t>(Ho Chi Minh),  Vol.131, (February – 2007), </a:t>
            </a:r>
            <a:r>
              <a:rPr lang="en-US" dirty="0" smtClean="0"/>
              <a:t>p. 57-58.)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2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3352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Thanks for Attentions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7719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Brief History of Buddhism in </a:t>
            </a:r>
            <a:r>
              <a:rPr lang="en-US" dirty="0" smtClean="0"/>
              <a:t>Vietnam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The Introducing and Forming (1</a:t>
            </a:r>
            <a:r>
              <a:rPr lang="en-US" baseline="30000" dirty="0" smtClean="0"/>
              <a:t>st</a:t>
            </a:r>
            <a:r>
              <a:rPr lang="en-US" dirty="0" smtClean="0"/>
              <a:t> B.C.- 5</a:t>
            </a:r>
            <a:r>
              <a:rPr lang="en-US" baseline="30000" dirty="0" smtClean="0"/>
              <a:t>th</a:t>
            </a:r>
            <a:r>
              <a:rPr lang="en-US" dirty="0" smtClean="0"/>
              <a:t> C.E</a:t>
            </a:r>
            <a:r>
              <a:rPr lang="en-US" dirty="0"/>
              <a:t>.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2. The Development (5</a:t>
            </a:r>
            <a:r>
              <a:rPr lang="en-US" baseline="30000" dirty="0" smtClean="0"/>
              <a:t>th</a:t>
            </a:r>
            <a:r>
              <a:rPr lang="en-US" dirty="0" smtClean="0"/>
              <a:t> -11</a:t>
            </a:r>
            <a:r>
              <a:rPr lang="en-US" baseline="30000" dirty="0" smtClean="0"/>
              <a:t>th</a:t>
            </a:r>
            <a:r>
              <a:rPr lang="en-US" dirty="0" smtClean="0"/>
              <a:t> C.E.) </a:t>
            </a:r>
          </a:p>
          <a:p>
            <a:pPr marL="0" indent="0">
              <a:buNone/>
            </a:pPr>
            <a:r>
              <a:rPr lang="en-US" dirty="0" smtClean="0"/>
              <a:t>3. The National Religion (11</a:t>
            </a:r>
            <a:r>
              <a:rPr lang="en-US" baseline="30000" dirty="0" smtClean="0"/>
              <a:t>th</a:t>
            </a:r>
            <a:r>
              <a:rPr lang="en-US" dirty="0" smtClean="0"/>
              <a:t> – 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C.E.)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/>
              <a:t>The </a:t>
            </a:r>
            <a:r>
              <a:rPr lang="en-US" dirty="0" smtClean="0"/>
              <a:t>Decay (14</a:t>
            </a:r>
            <a:r>
              <a:rPr lang="en-US" baseline="30000" dirty="0" smtClean="0"/>
              <a:t>th</a:t>
            </a:r>
            <a:r>
              <a:rPr lang="en-US" dirty="0" smtClean="0"/>
              <a:t> -19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C.E.)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The Revival (20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C.E.)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Nowadays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dirty="0"/>
              <a:t>1. The Introducing and Forming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B.C.- 5</a:t>
            </a:r>
            <a:r>
              <a:rPr lang="en-US" baseline="30000" dirty="0"/>
              <a:t>th</a:t>
            </a:r>
            <a:r>
              <a:rPr lang="en-US" dirty="0"/>
              <a:t> C.E.)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4267200" cy="5257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Phật</a:t>
            </a:r>
            <a:r>
              <a:rPr lang="en-US" dirty="0" smtClean="0"/>
              <a:t> </a:t>
            </a:r>
            <a:r>
              <a:rPr lang="en-US" dirty="0" err="1" smtClean="0"/>
              <a:t>Quang</a:t>
            </a:r>
            <a:r>
              <a:rPr lang="en-US" dirty="0" smtClean="0"/>
              <a:t> (</a:t>
            </a:r>
            <a:r>
              <a:rPr lang="en-US" dirty="0" err="1" smtClean="0"/>
              <a:t>Buddhāloka</a:t>
            </a:r>
            <a:r>
              <a:rPr lang="en-US" dirty="0" smtClean="0"/>
              <a:t>) and </a:t>
            </a:r>
            <a:r>
              <a:rPr lang="en-US" dirty="0" err="1" smtClean="0"/>
              <a:t>Chữ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- </a:t>
            </a:r>
            <a:r>
              <a:rPr lang="en-US" dirty="0" err="1" smtClean="0"/>
              <a:t>Tiên</a:t>
            </a:r>
            <a:r>
              <a:rPr lang="en-US" dirty="0" smtClean="0"/>
              <a:t> Dung: The First Buddhist layperson. (</a:t>
            </a:r>
            <a:r>
              <a:rPr lang="en-US" b="1" dirty="0" err="1"/>
              <a:t>Lĩnh</a:t>
            </a:r>
            <a:r>
              <a:rPr lang="en-US" b="1" dirty="0"/>
              <a:t> Nam </a:t>
            </a:r>
            <a:r>
              <a:rPr lang="en-US" b="1" dirty="0" err="1"/>
              <a:t>Chích</a:t>
            </a:r>
            <a:r>
              <a:rPr lang="en-US" b="1" dirty="0"/>
              <a:t> </a:t>
            </a:r>
            <a:r>
              <a:rPr lang="en-US" b="1" dirty="0" err="1"/>
              <a:t>Quái</a:t>
            </a:r>
            <a:r>
              <a:rPr lang="en-US" b="1" dirty="0"/>
              <a:t> [Outstanding Figures of Southern Vietnam</a:t>
            </a:r>
            <a:r>
              <a:rPr lang="en-US" b="1" dirty="0" smtClean="0"/>
              <a:t>]</a:t>
            </a:r>
            <a:r>
              <a:rPr lang="en-US" dirty="0" smtClean="0"/>
              <a:t>)</a:t>
            </a:r>
          </a:p>
          <a:p>
            <a:r>
              <a:rPr lang="en-US" dirty="0"/>
              <a:t>Prof. </a:t>
            </a:r>
            <a:r>
              <a:rPr lang="en-US" dirty="0" err="1"/>
              <a:t>Lê</a:t>
            </a:r>
            <a:r>
              <a:rPr lang="en-US" dirty="0"/>
              <a:t> </a:t>
            </a:r>
            <a:r>
              <a:rPr lang="en-US" dirty="0" err="1"/>
              <a:t>Mạnh</a:t>
            </a:r>
            <a:r>
              <a:rPr lang="en-US" dirty="0"/>
              <a:t> </a:t>
            </a:r>
            <a:r>
              <a:rPr lang="en-US" dirty="0" err="1" smtClean="0"/>
              <a:t>Thát</a:t>
            </a:r>
            <a:r>
              <a:rPr lang="en-US" dirty="0" smtClean="0"/>
              <a:t> states </a:t>
            </a:r>
            <a:r>
              <a:rPr lang="en-US" dirty="0"/>
              <a:t>that Buddhism existed in Vietnam since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 </a:t>
            </a:r>
            <a:r>
              <a:rPr lang="en-US" dirty="0"/>
              <a:t>BC. </a:t>
            </a:r>
            <a:r>
              <a:rPr lang="en-US" dirty="0" smtClean="0"/>
              <a:t>(</a:t>
            </a:r>
            <a:r>
              <a:rPr lang="en-US" b="1" dirty="0" smtClean="0"/>
              <a:t>History </a:t>
            </a:r>
            <a:r>
              <a:rPr lang="en-US" b="1" dirty="0"/>
              <a:t>of Buddhism in </a:t>
            </a:r>
            <a:r>
              <a:rPr lang="en-US" b="1" dirty="0" smtClean="0"/>
              <a:t>Vietnam, </a:t>
            </a:r>
            <a:r>
              <a:rPr lang="en-US" dirty="0" smtClean="0"/>
              <a:t>p.28)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pic>
        <p:nvPicPr>
          <p:cNvPr id="1026" name="Picture 2" descr="C:\Users\Administrator\Desktop\chu-dong-tu-tien-du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1" y="1600200"/>
            <a:ext cx="4646112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1. The </a:t>
            </a:r>
            <a:r>
              <a:rPr lang="en-US" sz="3600" dirty="0" smtClean="0"/>
              <a:t>Introducing and Forming</a:t>
            </a:r>
            <a:br>
              <a:rPr lang="en-US" sz="3600" dirty="0" smtClean="0"/>
            </a:br>
            <a:r>
              <a:rPr lang="en-US" sz="3600" dirty="0" smtClean="0"/>
              <a:t>(2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B.C</a:t>
            </a:r>
            <a:r>
              <a:rPr lang="en-US" sz="3600" dirty="0"/>
              <a:t>.- 5</a:t>
            </a:r>
            <a:r>
              <a:rPr lang="en-US" sz="3600" baseline="30000" dirty="0"/>
              <a:t>th</a:t>
            </a:r>
            <a:r>
              <a:rPr lang="en-US" sz="3600" dirty="0"/>
              <a:t> C.E.)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/>
          </a:bodyPr>
          <a:lstStyle/>
          <a:p>
            <a:pPr lvl="0" algn="just"/>
            <a:r>
              <a:rPr lang="en-US" dirty="0" err="1" smtClean="0"/>
              <a:t>Khương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/>
              <a:t>(?-</a:t>
            </a:r>
            <a:r>
              <a:rPr lang="en-US" dirty="0" smtClean="0"/>
              <a:t>280 </a:t>
            </a:r>
            <a:r>
              <a:rPr lang="en-US" dirty="0"/>
              <a:t>C.E</a:t>
            </a:r>
            <a:r>
              <a:rPr lang="en-US" dirty="0" smtClean="0"/>
              <a:t>) – the First Zen Master in Vietnam (</a:t>
            </a:r>
            <a:r>
              <a:rPr lang="en-US" dirty="0" err="1" smtClean="0"/>
              <a:t>Thich</a:t>
            </a:r>
            <a:r>
              <a:rPr lang="en-US" dirty="0" smtClean="0"/>
              <a:t> </a:t>
            </a:r>
            <a:r>
              <a:rPr lang="en-US" dirty="0" err="1" smtClean="0"/>
              <a:t>Nhat</a:t>
            </a:r>
            <a:r>
              <a:rPr lang="en-US" dirty="0" smtClean="0"/>
              <a:t> </a:t>
            </a:r>
            <a:r>
              <a:rPr lang="en-US" dirty="0" err="1" smtClean="0"/>
              <a:t>Hanh</a:t>
            </a:r>
            <a:r>
              <a:rPr lang="en-US" dirty="0"/>
              <a:t>, </a:t>
            </a:r>
            <a:r>
              <a:rPr lang="en-US" b="1" dirty="0" err="1" smtClean="0"/>
              <a:t>Tăng</a:t>
            </a:r>
            <a:r>
              <a:rPr lang="en-US" b="1" dirty="0" smtClean="0"/>
              <a:t> </a:t>
            </a:r>
            <a:r>
              <a:rPr lang="en-US" b="1" dirty="0" err="1"/>
              <a:t>Hội</a:t>
            </a:r>
            <a:r>
              <a:rPr lang="en-US" b="1" dirty="0"/>
              <a:t> – </a:t>
            </a:r>
            <a:r>
              <a:rPr lang="en-US" b="1" dirty="0" smtClean="0"/>
              <a:t>The First Master of  Zen Vietnam at </a:t>
            </a:r>
            <a:r>
              <a:rPr lang="en-US" b="1" dirty="0" err="1" smtClean="0"/>
              <a:t>Giao</a:t>
            </a:r>
            <a:r>
              <a:rPr lang="en-US" b="1" dirty="0" smtClean="0"/>
              <a:t> </a:t>
            </a:r>
            <a:r>
              <a:rPr lang="en-US" b="1" dirty="0" err="1" smtClean="0"/>
              <a:t>Chau</a:t>
            </a:r>
            <a:r>
              <a:rPr lang="en-US" b="1" dirty="0" smtClean="0"/>
              <a:t> in the Early Third Century</a:t>
            </a:r>
            <a:r>
              <a:rPr lang="en-US" dirty="0" smtClean="0"/>
              <a:t>)  </a:t>
            </a:r>
          </a:p>
          <a:p>
            <a:pPr algn="just"/>
            <a:r>
              <a:rPr lang="en-US" dirty="0" err="1"/>
              <a:t>Lục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Kinh</a:t>
            </a:r>
            <a:r>
              <a:rPr lang="en-US" dirty="0"/>
              <a:t> – The Collected Discourses on </a:t>
            </a:r>
            <a:r>
              <a:rPr lang="en-US" dirty="0" err="1"/>
              <a:t>Pāramitā</a:t>
            </a:r>
            <a:r>
              <a:rPr lang="en-US" dirty="0"/>
              <a:t>.</a:t>
            </a:r>
          </a:p>
          <a:p>
            <a:pPr lvl="0" algn="just"/>
            <a:endParaRPr lang="en-US" dirty="0" smtClean="0"/>
          </a:p>
        </p:txBody>
      </p:sp>
      <p:pic>
        <p:nvPicPr>
          <p:cNvPr id="1026" name="Picture 2" descr="C:\Users\Administrator\Desktop\thien-su-khuong-tang-ho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684" y="1600200"/>
            <a:ext cx="3139631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The period of introducing and </a:t>
            </a:r>
            <a:r>
              <a:rPr lang="en-US" dirty="0" smtClean="0"/>
              <a:t>forming (1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/>
              <a:t>B.C.- 5</a:t>
            </a:r>
            <a:r>
              <a:rPr lang="en-US" baseline="30000" dirty="0"/>
              <a:t>th</a:t>
            </a:r>
            <a:r>
              <a:rPr lang="en-US" dirty="0"/>
              <a:t> C.E.)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28600" y="1600201"/>
            <a:ext cx="4343400" cy="4800599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Luy</a:t>
            </a:r>
            <a:r>
              <a:rPr lang="en-US" dirty="0"/>
              <a:t> </a:t>
            </a:r>
            <a:r>
              <a:rPr lang="en-US" dirty="0" err="1"/>
              <a:t>Lâu</a:t>
            </a:r>
            <a:r>
              <a:rPr lang="en-US" dirty="0"/>
              <a:t> Buddhist </a:t>
            </a:r>
            <a:r>
              <a:rPr lang="en-US" dirty="0" smtClean="0"/>
              <a:t>Center in </a:t>
            </a:r>
            <a:r>
              <a:rPr lang="en-US" dirty="0" err="1" smtClean="0"/>
              <a:t>Giao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(</a:t>
            </a:r>
            <a:r>
              <a:rPr lang="en-US" dirty="0" err="1" smtClean="0"/>
              <a:t>Ninh</a:t>
            </a:r>
            <a:r>
              <a:rPr lang="en-US" dirty="0" smtClean="0"/>
              <a:t> </a:t>
            </a:r>
            <a:r>
              <a:rPr lang="en-US" dirty="0" err="1" smtClean="0"/>
              <a:t>Bình</a:t>
            </a:r>
            <a:r>
              <a:rPr lang="en-US" dirty="0" smtClean="0"/>
              <a:t> province) 1</a:t>
            </a:r>
            <a:r>
              <a:rPr lang="en-US" baseline="30000" dirty="0" smtClean="0"/>
              <a:t>st</a:t>
            </a:r>
            <a:r>
              <a:rPr lang="en-US" dirty="0" smtClean="0"/>
              <a:t> C.E.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20 great temples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500 monks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15 sutras</a:t>
            </a:r>
          </a:p>
          <a:p>
            <a:pPr lvl="0"/>
            <a:r>
              <a:rPr lang="en-US" dirty="0" smtClean="0"/>
              <a:t>(Le</a:t>
            </a:r>
            <a:r>
              <a:rPr lang="en-US" dirty="0"/>
              <a:t>, </a:t>
            </a:r>
            <a:r>
              <a:rPr lang="en-US" dirty="0" err="1"/>
              <a:t>Manh</a:t>
            </a:r>
            <a:r>
              <a:rPr lang="en-US" dirty="0"/>
              <a:t>-That, </a:t>
            </a:r>
            <a:r>
              <a:rPr lang="en-US" b="1" dirty="0"/>
              <a:t>History of Buddhism in </a:t>
            </a:r>
            <a:r>
              <a:rPr lang="en-US" b="1" dirty="0" smtClean="0"/>
              <a:t>Vietnam, p.15-16)</a:t>
            </a:r>
            <a:r>
              <a:rPr lang="en-US" dirty="0" smtClean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4876800" y="5562600"/>
            <a:ext cx="3733800" cy="609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Dâu</a:t>
            </a:r>
            <a:r>
              <a:rPr lang="en-US" dirty="0" smtClean="0"/>
              <a:t> temple in </a:t>
            </a:r>
            <a:r>
              <a:rPr lang="en-US" dirty="0" err="1" smtClean="0"/>
              <a:t>Ninh</a:t>
            </a:r>
            <a:r>
              <a:rPr lang="en-US" dirty="0" smtClean="0"/>
              <a:t> </a:t>
            </a:r>
            <a:r>
              <a:rPr lang="en-US" dirty="0" err="1" smtClean="0"/>
              <a:t>Bình</a:t>
            </a:r>
            <a:r>
              <a:rPr lang="en-US" dirty="0" smtClean="0"/>
              <a:t> Province (1</a:t>
            </a:r>
            <a:r>
              <a:rPr lang="en-US" baseline="30000" dirty="0" smtClean="0"/>
              <a:t>st</a:t>
            </a:r>
            <a:r>
              <a:rPr lang="en-US" dirty="0" smtClean="0"/>
              <a:t> C.E)</a:t>
            </a:r>
            <a:endParaRPr lang="th-TH" dirty="0"/>
          </a:p>
        </p:txBody>
      </p:sp>
      <p:pic>
        <p:nvPicPr>
          <p:cNvPr id="1027" name="Picture 3" descr="C:\Users\Administrator\Desktop\chùa dâu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The </a:t>
            </a:r>
            <a:r>
              <a:rPr lang="en-US" dirty="0"/>
              <a:t>Development (6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-11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C.E.)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err="1" smtClean="0"/>
              <a:t>Tỳ</a:t>
            </a:r>
            <a:r>
              <a:rPr lang="en-US" dirty="0" smtClean="0"/>
              <a:t> Ni </a:t>
            </a:r>
            <a:r>
              <a:rPr lang="en-US" dirty="0" err="1" smtClean="0"/>
              <a:t>Đa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Chi – </a:t>
            </a:r>
            <a:r>
              <a:rPr lang="en-US" dirty="0" err="1" smtClean="0"/>
              <a:t>Vinītāruci</a:t>
            </a:r>
            <a:r>
              <a:rPr lang="en-US" dirty="0" smtClean="0"/>
              <a:t> (?-592) and His Zen School.</a:t>
            </a:r>
          </a:p>
          <a:p>
            <a:pPr lvl="0"/>
            <a:r>
              <a:rPr lang="en-US" dirty="0" smtClean="0"/>
              <a:t>Arriving at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smtClean="0"/>
              <a:t>An in </a:t>
            </a:r>
            <a:r>
              <a:rPr lang="en-US" dirty="0"/>
              <a:t>574 </a:t>
            </a:r>
            <a:r>
              <a:rPr lang="en-US" dirty="0" smtClean="0"/>
              <a:t>AD.</a:t>
            </a:r>
          </a:p>
          <a:p>
            <a:pPr lvl="0"/>
            <a:r>
              <a:rPr lang="en-US" dirty="0" smtClean="0"/>
              <a:t>Staying  in </a:t>
            </a:r>
            <a:r>
              <a:rPr lang="en-US" dirty="0" err="1" smtClean="0"/>
              <a:t>Dâu</a:t>
            </a:r>
            <a:r>
              <a:rPr lang="en-US" dirty="0" smtClean="0"/>
              <a:t> Temple in 580.</a:t>
            </a:r>
          </a:p>
          <a:p>
            <a:pPr lvl="0"/>
            <a:r>
              <a:rPr lang="en-US" dirty="0" smtClean="0"/>
              <a:t>Translating ‘Monastery </a:t>
            </a:r>
            <a:r>
              <a:rPr lang="en-US" dirty="0"/>
              <a:t>of Elephant’s Head </a:t>
            </a:r>
            <a:r>
              <a:rPr lang="en-US" dirty="0" err="1" smtClean="0"/>
              <a:t>Sūtra</a:t>
            </a:r>
            <a:r>
              <a:rPr lang="en-US" dirty="0" smtClean="0"/>
              <a:t>’ and </a:t>
            </a:r>
            <a:r>
              <a:rPr lang="en-US" dirty="0"/>
              <a:t>the Different </a:t>
            </a:r>
            <a:r>
              <a:rPr lang="en-US" dirty="0" err="1"/>
              <a:t>Kammā</a:t>
            </a:r>
            <a:r>
              <a:rPr lang="en-US" dirty="0"/>
              <a:t> </a:t>
            </a:r>
            <a:r>
              <a:rPr lang="en-US" dirty="0" err="1" smtClean="0"/>
              <a:t>Sūtra</a:t>
            </a:r>
            <a:endParaRPr lang="en-US" dirty="0" smtClean="0"/>
          </a:p>
          <a:p>
            <a:pPr lvl="0"/>
            <a:r>
              <a:rPr lang="en-US" dirty="0" smtClean="0"/>
              <a:t>19 generations in </a:t>
            </a:r>
            <a:r>
              <a:rPr lang="en-US" dirty="0" err="1" smtClean="0"/>
              <a:t>Tỳ</a:t>
            </a:r>
            <a:r>
              <a:rPr lang="en-US" dirty="0" smtClean="0"/>
              <a:t> Ni </a:t>
            </a:r>
            <a:r>
              <a:rPr lang="en-US" dirty="0" err="1" smtClean="0"/>
              <a:t>Đa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Chi Zen School.</a:t>
            </a:r>
            <a:endParaRPr lang="en-US" dirty="0"/>
          </a:p>
        </p:txBody>
      </p:sp>
      <p:pic>
        <p:nvPicPr>
          <p:cNvPr id="2050" name="Picture 2" descr="C:\Users\Administrator\Desktop\Tượng thiền sư Tỳ Ni Đa Lưu Ch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565" y="1600200"/>
            <a:ext cx="339787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53000" y="6400800"/>
            <a:ext cx="35052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Tỳ</a:t>
            </a:r>
            <a:r>
              <a:rPr lang="en-US" dirty="0"/>
              <a:t> Ni </a:t>
            </a:r>
            <a:r>
              <a:rPr lang="en-US" dirty="0" err="1"/>
              <a:t>Đa</a:t>
            </a:r>
            <a:r>
              <a:rPr lang="en-US" dirty="0"/>
              <a:t> </a:t>
            </a:r>
            <a:r>
              <a:rPr lang="en-US" dirty="0" err="1"/>
              <a:t>Lưu</a:t>
            </a:r>
            <a:r>
              <a:rPr lang="en-US" dirty="0"/>
              <a:t> Chi – </a:t>
            </a:r>
            <a:r>
              <a:rPr lang="en-US" dirty="0" err="1" smtClean="0"/>
              <a:t>Vinītāruci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Development (6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-11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C.E.)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Vô</a:t>
            </a:r>
            <a:r>
              <a:rPr lang="en-US" dirty="0" smtClean="0"/>
              <a:t> </a:t>
            </a: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(?-826) Zen School.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Arriving at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Sơ</a:t>
            </a:r>
            <a:r>
              <a:rPr lang="en-US" dirty="0" smtClean="0"/>
              <a:t> temple in 820.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17 generations in the Zen School.</a:t>
            </a:r>
          </a:p>
          <a:p>
            <a:pPr lvl="0"/>
            <a:r>
              <a:rPr lang="en-US" dirty="0" err="1" smtClean="0"/>
              <a:t>Thảo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(?-?), </a:t>
            </a:r>
            <a:r>
              <a:rPr lang="en-US" dirty="0"/>
              <a:t>the national </a:t>
            </a:r>
            <a:r>
              <a:rPr lang="en-US" dirty="0" smtClean="0"/>
              <a:t>master.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Arriving at Vietnam in </a:t>
            </a:r>
            <a:r>
              <a:rPr lang="en-US" dirty="0" smtClean="0"/>
              <a:t>1069.</a:t>
            </a:r>
            <a:endParaRPr lang="en-US" dirty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5 </a:t>
            </a:r>
            <a:r>
              <a:rPr lang="en-US" dirty="0"/>
              <a:t>generations in the Zen School.</a:t>
            </a:r>
          </a:p>
          <a:p>
            <a:pPr lvl="0"/>
            <a:endParaRPr lang="en-US" dirty="0" smtClean="0"/>
          </a:p>
          <a:p>
            <a:endParaRPr lang="en-US" dirty="0"/>
          </a:p>
          <a:p>
            <a:pPr lvl="0"/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Users\Administrator\Desktop\chùa kiến sơ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00600" y="4648200"/>
            <a:ext cx="3962400" cy="762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Kiến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Sơ</a:t>
            </a:r>
            <a:r>
              <a:rPr lang="en-US" b="1" dirty="0" smtClean="0">
                <a:solidFill>
                  <a:schemeClr val="tx1"/>
                </a:solidFill>
              </a:rPr>
              <a:t> Temple in </a:t>
            </a:r>
            <a:r>
              <a:rPr lang="en-US" b="1" dirty="0" err="1" smtClean="0">
                <a:solidFill>
                  <a:schemeClr val="tx1"/>
                </a:solidFill>
              </a:rPr>
              <a:t>Ninh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Bình</a:t>
            </a:r>
            <a:r>
              <a:rPr lang="en-US" b="1" dirty="0" smtClean="0">
                <a:solidFill>
                  <a:schemeClr val="tx1"/>
                </a:solidFill>
              </a:rPr>
              <a:t> Province</a:t>
            </a:r>
            <a:endParaRPr lang="th-TH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dirty="0"/>
              <a:t>The National Religion (11</a:t>
            </a:r>
            <a:r>
              <a:rPr lang="en-US" baseline="30000" dirty="0"/>
              <a:t>th</a:t>
            </a:r>
            <a:r>
              <a:rPr lang="en-US" dirty="0"/>
              <a:t> – 14</a:t>
            </a:r>
            <a:r>
              <a:rPr lang="en-US" baseline="30000" dirty="0"/>
              <a:t>th</a:t>
            </a:r>
            <a:r>
              <a:rPr lang="en-US" dirty="0"/>
              <a:t> C.E.)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5720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Trần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Tôn</a:t>
            </a:r>
            <a:r>
              <a:rPr lang="en-US" dirty="0" smtClean="0"/>
              <a:t> (1258-1308) and </a:t>
            </a:r>
            <a:r>
              <a:rPr lang="en-US" dirty="0" err="1" smtClean="0"/>
              <a:t>Trúc</a:t>
            </a:r>
            <a:r>
              <a:rPr lang="en-US" dirty="0" smtClean="0"/>
              <a:t> </a:t>
            </a:r>
            <a:r>
              <a:rPr lang="en-US" dirty="0" err="1" smtClean="0"/>
              <a:t>Lâm</a:t>
            </a:r>
            <a:r>
              <a:rPr lang="en-US" dirty="0" smtClean="0"/>
              <a:t> Zen School.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Crowned a king at 20 age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Defeating two Chinese invasions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Giving a throne to his son at 35 age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Ordained full precepts at 41 age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Founding </a:t>
            </a:r>
            <a:r>
              <a:rPr lang="en-US" dirty="0" err="1" smtClean="0"/>
              <a:t>Trúc</a:t>
            </a:r>
            <a:r>
              <a:rPr lang="en-US" dirty="0" smtClean="0"/>
              <a:t> </a:t>
            </a:r>
            <a:r>
              <a:rPr lang="en-US" dirty="0" err="1" smtClean="0"/>
              <a:t>Lâm</a:t>
            </a:r>
            <a:r>
              <a:rPr lang="en-US" dirty="0" smtClean="0"/>
              <a:t> Zen School and traveling </a:t>
            </a:r>
            <a:r>
              <a:rPr lang="en-US" dirty="0"/>
              <a:t>around the </a:t>
            </a:r>
            <a:r>
              <a:rPr lang="en-US" dirty="0" smtClean="0"/>
              <a:t>nation to </a:t>
            </a:r>
            <a:r>
              <a:rPr lang="en-US" dirty="0"/>
              <a:t>teaching </a:t>
            </a:r>
            <a:r>
              <a:rPr lang="en-US" dirty="0" smtClean="0"/>
              <a:t>Dharma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Developing Engaged Buddhism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pic>
        <p:nvPicPr>
          <p:cNvPr id="4098" name="Picture 2" descr="C:\Users\Administrator\Desktop\trannhantong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528" y="1570037"/>
            <a:ext cx="30922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/>
              <a:t>4. The Decay (14</a:t>
            </a:r>
            <a:r>
              <a:rPr lang="en-US" baseline="30000" dirty="0"/>
              <a:t>th</a:t>
            </a:r>
            <a:r>
              <a:rPr lang="en-US" dirty="0"/>
              <a:t> -19</a:t>
            </a:r>
            <a:r>
              <a:rPr lang="en-US" baseline="30000" dirty="0"/>
              <a:t>th</a:t>
            </a:r>
            <a:r>
              <a:rPr lang="en-US" dirty="0"/>
              <a:t> C.E.)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Not appearing any new </a:t>
            </a:r>
            <a:r>
              <a:rPr lang="en-US" dirty="0" err="1" smtClean="0"/>
              <a:t>buddhist</a:t>
            </a:r>
            <a:r>
              <a:rPr lang="en-US" dirty="0" smtClean="0"/>
              <a:t> school, any famous Zen master And any remarkable Buddhist work.</a:t>
            </a:r>
          </a:p>
          <a:p>
            <a:r>
              <a:rPr lang="en-US" dirty="0" smtClean="0"/>
              <a:t>Decreasing a number of temples, monks, nuns and Buddhist laypersons</a:t>
            </a:r>
          </a:p>
          <a:p>
            <a:r>
              <a:rPr lang="en-US" dirty="0" smtClean="0"/>
              <a:t>Not supporting of kings and intellectual classes</a:t>
            </a:r>
          </a:p>
          <a:p>
            <a:r>
              <a:rPr lang="en-US" dirty="0" smtClean="0"/>
              <a:t>Existing bad things in </a:t>
            </a:r>
            <a:r>
              <a:rPr lang="en-US" dirty="0" err="1" smtClean="0"/>
              <a:t>Sangha</a:t>
            </a:r>
            <a:endParaRPr lang="en-US" dirty="0" smtClean="0"/>
          </a:p>
          <a:p>
            <a:r>
              <a:rPr lang="en-US" dirty="0" smtClean="0"/>
              <a:t>Discriminated by </a:t>
            </a:r>
            <a:r>
              <a:rPr lang="en-US" dirty="0" err="1" smtClean="0"/>
              <a:t>Confucianists</a:t>
            </a:r>
            <a:endParaRPr lang="en-US" dirty="0" smtClean="0"/>
          </a:p>
          <a:p>
            <a:r>
              <a:rPr lang="en-US" dirty="0" smtClean="0"/>
              <a:t>Occurring various Wars</a:t>
            </a:r>
          </a:p>
          <a:p>
            <a:r>
              <a:rPr lang="en-US" dirty="0" smtClean="0"/>
              <a:t>Controlled by French and developing Catholicism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2280</TotalTime>
  <Words>754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Cordia New</vt:lpstr>
      <vt:lpstr>Times New Roman</vt:lpstr>
      <vt:lpstr>Wingdings</vt:lpstr>
      <vt:lpstr>Office Theme</vt:lpstr>
      <vt:lpstr>The Brief History of Buddhism in Vietnam</vt:lpstr>
      <vt:lpstr>The Brief History of Buddhism in Vietnam</vt:lpstr>
      <vt:lpstr>1. The Introducing and Forming  (1st B.C.- 5th C.E.)</vt:lpstr>
      <vt:lpstr>1. The Introducing and Forming (2nd B.C.- 5th C.E.)</vt:lpstr>
      <vt:lpstr>1. The period of introducing and forming (1st B.C.- 5th C.E.)</vt:lpstr>
      <vt:lpstr>2. The Development (6th -11th C.E.)</vt:lpstr>
      <vt:lpstr>The Development (6th -11th C.E.)</vt:lpstr>
      <vt:lpstr>The National Religion (11th – 14th C.E.)</vt:lpstr>
      <vt:lpstr>4. The Decay (14th -19th C.E.)</vt:lpstr>
      <vt:lpstr>5. The Revival (20th C.E.)</vt:lpstr>
      <vt:lpstr>6. Nowadays</vt:lpstr>
      <vt:lpstr>Thanks for Attentions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titubarua</dc:creator>
  <cp:lastModifiedBy>MCU0623</cp:lastModifiedBy>
  <cp:revision>52</cp:revision>
  <dcterms:created xsi:type="dcterms:W3CDTF">2013-06-20T14:41:55Z</dcterms:created>
  <dcterms:modified xsi:type="dcterms:W3CDTF">2018-02-19T02:00:54Z</dcterms:modified>
</cp:coreProperties>
</file>