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98" r:id="rId4"/>
    <p:sldId id="263" r:id="rId5"/>
    <p:sldId id="264" r:id="rId6"/>
    <p:sldId id="256" r:id="rId7"/>
    <p:sldId id="266" r:id="rId8"/>
    <p:sldId id="285" r:id="rId9"/>
    <p:sldId id="286" r:id="rId10"/>
    <p:sldId id="287" r:id="rId11"/>
    <p:sldId id="267" r:id="rId12"/>
    <p:sldId id="257" r:id="rId13"/>
    <p:sldId id="280" r:id="rId14"/>
    <p:sldId id="281" r:id="rId15"/>
    <p:sldId id="258" r:id="rId16"/>
    <p:sldId id="282" r:id="rId17"/>
    <p:sldId id="283" r:id="rId18"/>
    <p:sldId id="260" r:id="rId19"/>
    <p:sldId id="261" r:id="rId20"/>
    <p:sldId id="268" r:id="rId21"/>
    <p:sldId id="270" r:id="rId22"/>
    <p:sldId id="271" r:id="rId23"/>
    <p:sldId id="284" r:id="rId24"/>
    <p:sldId id="288" r:id="rId25"/>
    <p:sldId id="289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90" r:id="rId34"/>
    <p:sldId id="291" r:id="rId35"/>
    <p:sldId id="293" r:id="rId36"/>
    <p:sldId id="292" r:id="rId37"/>
    <p:sldId id="294" r:id="rId38"/>
    <p:sldId id="295" r:id="rId39"/>
    <p:sldId id="296" r:id="rId40"/>
    <p:sldId id="299" r:id="rId4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666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20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2106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79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4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79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8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1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1" y="1576104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5" y="2253386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7018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1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059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615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831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272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524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298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182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172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79" y="5051293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1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1100629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4163322-2884-4AA0-AEB5-B39D800BAFF6}" type="datetimeFigureOut">
              <a:rPr lang="th-TH" smtClean="0"/>
              <a:t>19/02/61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5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9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0B65BDE-83C2-404D-865D-8DCFE350B794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/index.php?title=Huay_Pu_Keng&amp;action=edit&amp;redlink=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4.bp.blogspot.com/_fOG8-t-bXcA/TIXjXuVizaI/AAAAAAAAAJE/eEnFlP8QODo/s1600/stt.k.bm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Kayah_State#cite_note-census-2014-1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ahta_language" TargetMode="External"/><Relationship Id="rId2" Type="http://schemas.openxmlformats.org/officeDocument/2006/relationships/hyperlink" Target="https://en.wikipedia.org/wiki/Kayan_(Myanmar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Karen_people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://myanmartravelinformation.com/kayah-state/thiri-mingala-hill-or-the-taunggwe-pagoda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kayanhill.blogspot.com/p/history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kayanhill.blogspot.com/p/history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3"/>
            <a:ext cx="8784976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00B050"/>
                </a:solidFill>
              </a:rPr>
              <a:t>Kayan</a:t>
            </a:r>
            <a:r>
              <a:rPr lang="en-US" sz="3600" b="1" dirty="0">
                <a:solidFill>
                  <a:srgbClr val="00B050"/>
                </a:solidFill>
              </a:rPr>
              <a:t> Buddhism and multicultural society in </a:t>
            </a:r>
            <a:r>
              <a:rPr lang="en-US" sz="3600" b="1" dirty="0" err="1" smtClean="0">
                <a:solidFill>
                  <a:srgbClr val="00B050"/>
                </a:solidFill>
              </a:rPr>
              <a:t>Kayah</a:t>
            </a:r>
            <a:r>
              <a:rPr lang="en-US" sz="3600" b="1" dirty="0" smtClean="0">
                <a:solidFill>
                  <a:srgbClr val="00B050"/>
                </a:solidFill>
              </a:rPr>
              <a:t> state</a:t>
            </a:r>
          </a:p>
          <a:p>
            <a:pPr marL="0" indent="0" algn="ctr">
              <a:buNone/>
            </a:pPr>
            <a:r>
              <a:rPr lang="en-US" sz="2000" b="1" dirty="0" smtClean="0"/>
              <a:t>Presented by</a:t>
            </a: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00B050"/>
                </a:solidFill>
              </a:rPr>
              <a:t>Ashin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Indaka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th-TH" sz="36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2348880"/>
            <a:ext cx="6468807" cy="429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672963" cy="5104473"/>
          </a:xfrm>
        </p:spPr>
      </p:pic>
      <p:sp>
        <p:nvSpPr>
          <p:cNvPr id="5" name="TextBox 4"/>
          <p:cNvSpPr txBox="1"/>
          <p:nvPr/>
        </p:nvSpPr>
        <p:spPr>
          <a:xfrm>
            <a:off x="2411760" y="378904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947650"/>
            <a:ext cx="2219051" cy="370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496944" cy="6264696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Kayan</a:t>
            </a:r>
            <a:r>
              <a:rPr lang="en-US" dirty="0"/>
              <a:t> lived on Mountains at the south Shan State and west of </a:t>
            </a:r>
            <a:r>
              <a:rPr lang="en-US" dirty="0" err="1"/>
              <a:t>Karenni</a:t>
            </a:r>
            <a:r>
              <a:rPr lang="en-US" dirty="0"/>
              <a:t> State(</a:t>
            </a:r>
            <a:r>
              <a:rPr lang="en-US" dirty="0" err="1"/>
              <a:t>Kayah</a:t>
            </a:r>
            <a:r>
              <a:rPr lang="en-US" dirty="0"/>
              <a:t>) since earlier BC 739, </a:t>
            </a:r>
            <a:r>
              <a:rPr lang="en-US" dirty="0" smtClean="0"/>
              <a:t>739. </a:t>
            </a:r>
            <a:r>
              <a:rPr lang="en-US" dirty="0"/>
              <a:t>During that time </a:t>
            </a:r>
            <a:r>
              <a:rPr lang="en-US" dirty="0" err="1"/>
              <a:t>Kayan</a:t>
            </a:r>
            <a:r>
              <a:rPr lang="en-US" dirty="0"/>
              <a:t> people worship guardians of Mountains and trees. After PEME </a:t>
            </a:r>
            <a:r>
              <a:rPr lang="en-US" dirty="0" smtClean="0"/>
              <a:t>missionary </a:t>
            </a:r>
            <a:r>
              <a:rPr lang="en-US" dirty="0"/>
              <a:t>priests arrive in </a:t>
            </a:r>
            <a:r>
              <a:rPr lang="en-US" dirty="0" err="1"/>
              <a:t>Taungu</a:t>
            </a:r>
            <a:r>
              <a:rPr lang="en-US" dirty="0"/>
              <a:t> some of </a:t>
            </a:r>
            <a:r>
              <a:rPr lang="en-US" dirty="0" err="1"/>
              <a:t>Kayan</a:t>
            </a:r>
            <a:r>
              <a:rPr lang="en-US" dirty="0"/>
              <a:t> converted form Animism to Christianity. In the late 1980s and early 1990s due to conflict with the military regime in Burma, many </a:t>
            </a:r>
            <a:r>
              <a:rPr lang="en-US" dirty="0" err="1"/>
              <a:t>Kayan</a:t>
            </a:r>
            <a:r>
              <a:rPr lang="en-US" dirty="0"/>
              <a:t> tribes fled to the Thai border </a:t>
            </a:r>
            <a:r>
              <a:rPr lang="en-US" dirty="0" smtClean="0"/>
              <a:t>area.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951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Population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579296" cy="6021288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Kayan</a:t>
            </a:r>
            <a:r>
              <a:rPr lang="en-US" dirty="0"/>
              <a:t> number about 60,000 in Shan State (around the </a:t>
            </a:r>
            <a:r>
              <a:rPr lang="en-US" dirty="0" err="1"/>
              <a:t>Phekon</a:t>
            </a:r>
            <a:r>
              <a:rPr lang="en-US" dirty="0"/>
              <a:t> </a:t>
            </a:r>
            <a:r>
              <a:rPr lang="en-US" dirty="0" err="1"/>
              <a:t>twonship</a:t>
            </a:r>
            <a:r>
              <a:rPr lang="en-US" dirty="0"/>
              <a:t> area) and 50,000 in </a:t>
            </a:r>
            <a:r>
              <a:rPr lang="en-US" dirty="0" err="1"/>
              <a:t>Kayah</a:t>
            </a:r>
            <a:r>
              <a:rPr lang="en-US" dirty="0"/>
              <a:t> State (around </a:t>
            </a:r>
            <a:r>
              <a:rPr lang="en-US" dirty="0" err="1"/>
              <a:t>Demoso</a:t>
            </a:r>
            <a:r>
              <a:rPr lang="en-US" dirty="0"/>
              <a:t> and </a:t>
            </a:r>
            <a:r>
              <a:rPr lang="en-US" dirty="0" err="1"/>
              <a:t>Loikaw</a:t>
            </a:r>
            <a:r>
              <a:rPr lang="en-US" dirty="0"/>
              <a:t>). Around 9,000 </a:t>
            </a:r>
            <a:r>
              <a:rPr lang="en-US" dirty="0" err="1"/>
              <a:t>Kayan</a:t>
            </a:r>
            <a:r>
              <a:rPr lang="en-US" dirty="0"/>
              <a:t> lived at the north of </a:t>
            </a:r>
            <a:r>
              <a:rPr lang="en-US" dirty="0" err="1"/>
              <a:t>Loikaw</a:t>
            </a:r>
            <a:r>
              <a:rPr lang="en-US" dirty="0"/>
              <a:t>, </a:t>
            </a:r>
            <a:r>
              <a:rPr lang="en-US" dirty="0" err="1"/>
              <a:t>Shisai</a:t>
            </a:r>
            <a:r>
              <a:rPr lang="en-US" dirty="0"/>
              <a:t> township which is closed to Pa-O people. Still many </a:t>
            </a:r>
            <a:r>
              <a:rPr lang="en-US" dirty="0" err="1"/>
              <a:t>Kayan</a:t>
            </a:r>
            <a:r>
              <a:rPr lang="en-US" dirty="0"/>
              <a:t> are living at the East of </a:t>
            </a:r>
            <a:r>
              <a:rPr lang="en-US" dirty="0" err="1"/>
              <a:t>Naypyidaw</a:t>
            </a:r>
            <a:r>
              <a:rPr lang="en-US" dirty="0"/>
              <a:t>. A 2006 estimate puts the population at approximately 150,000. About 600 </a:t>
            </a:r>
            <a:r>
              <a:rPr lang="en-US" dirty="0" err="1"/>
              <a:t>Kayan</a:t>
            </a:r>
            <a:r>
              <a:rPr lang="en-US" dirty="0"/>
              <a:t> reside in the three villages open to tourists in Mae Hong Son, or in the Ban Mai </a:t>
            </a:r>
            <a:r>
              <a:rPr lang="en-US" dirty="0" err="1"/>
              <a:t>Nai</a:t>
            </a:r>
            <a:r>
              <a:rPr lang="en-US" dirty="0"/>
              <a:t> </a:t>
            </a:r>
            <a:r>
              <a:rPr lang="en-US" dirty="0" err="1"/>
              <a:t>Soi</a:t>
            </a:r>
            <a:r>
              <a:rPr lang="en-US" dirty="0"/>
              <a:t> refugee camp. According to KNGY’s statistics, the latest </a:t>
            </a:r>
            <a:r>
              <a:rPr lang="en-US" dirty="0" err="1"/>
              <a:t>Kayan</a:t>
            </a:r>
            <a:r>
              <a:rPr lang="en-US" dirty="0"/>
              <a:t> population in 2010 is around 402,000.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385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60317"/>
            <a:ext cx="3300959" cy="6447874"/>
          </a:xfrm>
        </p:spPr>
      </p:pic>
    </p:spTree>
    <p:extLst>
      <p:ext uri="{BB962C8B-B14F-4D97-AF65-F5344CB8AC3E}">
        <p14:creationId xmlns:p14="http://schemas.microsoft.com/office/powerpoint/2010/main" val="8643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55272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Kayan</a:t>
            </a:r>
            <a:r>
              <a:rPr lang="en-US" dirty="0"/>
              <a:t> settled in the </a:t>
            </a:r>
            <a:r>
              <a:rPr lang="en-US" dirty="0" err="1"/>
              <a:t>Demawso</a:t>
            </a:r>
            <a:r>
              <a:rPr lang="en-US" dirty="0"/>
              <a:t> area of </a:t>
            </a:r>
            <a:r>
              <a:rPr lang="en-US" dirty="0" err="1"/>
              <a:t>Karenni</a:t>
            </a:r>
            <a:r>
              <a:rPr lang="en-US" dirty="0"/>
              <a:t> State (</a:t>
            </a:r>
            <a:r>
              <a:rPr lang="en-US" dirty="0" err="1"/>
              <a:t>Kayah</a:t>
            </a:r>
            <a:r>
              <a:rPr lang="en-US" dirty="0"/>
              <a:t> State) since 739 BC. Today they are found in </a:t>
            </a:r>
            <a:r>
              <a:rPr lang="en-US" dirty="0" err="1"/>
              <a:t>Karenni</a:t>
            </a:r>
            <a:r>
              <a:rPr lang="en-US" dirty="0"/>
              <a:t> (</a:t>
            </a:r>
            <a:r>
              <a:rPr lang="en-US" dirty="0" err="1"/>
              <a:t>Kayah</a:t>
            </a:r>
            <a:r>
              <a:rPr lang="en-US" dirty="0"/>
              <a:t>) State around </a:t>
            </a:r>
            <a:r>
              <a:rPr lang="en-US" dirty="0" err="1"/>
              <a:t>Demawso</a:t>
            </a:r>
            <a:r>
              <a:rPr lang="en-US" dirty="0"/>
              <a:t> and </a:t>
            </a:r>
            <a:r>
              <a:rPr lang="en-US" dirty="0" err="1"/>
              <a:t>Loikow</a:t>
            </a:r>
            <a:r>
              <a:rPr lang="en-US" dirty="0"/>
              <a:t>, in the southern region of Shan State, </a:t>
            </a:r>
            <a:r>
              <a:rPr lang="en-US" dirty="0" err="1"/>
              <a:t>Phekon</a:t>
            </a:r>
            <a:r>
              <a:rPr lang="en-US" dirty="0"/>
              <a:t> and in Mandalay, East of </a:t>
            </a:r>
            <a:r>
              <a:rPr lang="en-US" dirty="0" err="1"/>
              <a:t>Pyinmana</a:t>
            </a:r>
            <a:r>
              <a:rPr lang="en-US" dirty="0"/>
              <a:t> and Karen’s Than </a:t>
            </a:r>
            <a:r>
              <a:rPr lang="en-US" dirty="0" err="1"/>
              <a:t>Daung</a:t>
            </a:r>
            <a:r>
              <a:rPr lang="en-US" dirty="0"/>
              <a:t> township.</a:t>
            </a:r>
            <a:br>
              <a:rPr lang="en-US" dirty="0"/>
            </a:br>
            <a:r>
              <a:rPr lang="en-US" dirty="0"/>
              <a:t>There are three </a:t>
            </a:r>
            <a:r>
              <a:rPr lang="en-US" dirty="0" err="1"/>
              <a:t>Kayan</a:t>
            </a:r>
            <a:r>
              <a:rPr lang="en-US" dirty="0"/>
              <a:t> villages in Mae Han Son province in Thailand. The largest is </a:t>
            </a:r>
            <a:r>
              <a:rPr lang="en-US" dirty="0" err="1"/>
              <a:t>Hauy</a:t>
            </a:r>
            <a:r>
              <a:rPr lang="en-US" dirty="0"/>
              <a:t> </a:t>
            </a:r>
            <a:r>
              <a:rPr lang="en-US" dirty="0" err="1"/>
              <a:t>Pyu</a:t>
            </a:r>
            <a:r>
              <a:rPr lang="en-US" u="sng" dirty="0">
                <a:hlinkClick r:id="rId2"/>
              </a:rPr>
              <a:t> </a:t>
            </a:r>
            <a:r>
              <a:rPr lang="en-US" dirty="0" err="1"/>
              <a:t>Keng</a:t>
            </a:r>
            <a:r>
              <a:rPr lang="en-US" dirty="0"/>
              <a:t> on the </a:t>
            </a:r>
            <a:r>
              <a:rPr lang="en-US" dirty="0" err="1"/>
              <a:t>Pai</a:t>
            </a:r>
            <a:r>
              <a:rPr lang="en-US" dirty="0"/>
              <a:t> river, close to the Thai Burma border. </a:t>
            </a:r>
            <a:r>
              <a:rPr lang="en-US" dirty="0" err="1"/>
              <a:t>Huai</a:t>
            </a:r>
            <a:r>
              <a:rPr lang="en-US" dirty="0"/>
              <a:t> </a:t>
            </a:r>
            <a:r>
              <a:rPr lang="en-US" dirty="0" err="1"/>
              <a:t>Seau</a:t>
            </a:r>
            <a:r>
              <a:rPr lang="en-US" dirty="0"/>
              <a:t> Tao is a commercial village opened in 1995. Many of the residents of </a:t>
            </a:r>
            <a:r>
              <a:rPr lang="en-US" dirty="0" err="1"/>
              <a:t>Nai</a:t>
            </a:r>
            <a:r>
              <a:rPr lang="en-US" dirty="0"/>
              <a:t> </a:t>
            </a:r>
            <a:r>
              <a:rPr lang="en-US" dirty="0" err="1"/>
              <a:t>Soi</a:t>
            </a:r>
            <a:r>
              <a:rPr lang="en-US" dirty="0"/>
              <a:t> </a:t>
            </a:r>
            <a:r>
              <a:rPr lang="en-US" dirty="0" err="1"/>
              <a:t>KayanTayar</a:t>
            </a:r>
            <a:r>
              <a:rPr lang="en-US" dirty="0"/>
              <a:t> moved into the </a:t>
            </a:r>
            <a:r>
              <a:rPr lang="en-US" dirty="0" err="1"/>
              <a:t>Karenni</a:t>
            </a:r>
            <a:r>
              <a:rPr lang="en-US" dirty="0"/>
              <a:t> refugee camp in September 2008, but a few families remain there.</a:t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76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40"/>
            <a:ext cx="9036496" cy="6909000"/>
          </a:xfrm>
        </p:spPr>
      </p:pic>
    </p:spTree>
    <p:extLst>
      <p:ext uri="{BB962C8B-B14F-4D97-AF65-F5344CB8AC3E}">
        <p14:creationId xmlns:p14="http://schemas.microsoft.com/office/powerpoint/2010/main" val="25830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Kayan</a:t>
            </a:r>
            <a:r>
              <a:rPr lang="en-US" dirty="0" smtClean="0"/>
              <a:t> region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882732"/>
            <a:ext cx="6902463" cy="5975268"/>
          </a:xfrm>
        </p:spPr>
      </p:pic>
    </p:spTree>
    <p:extLst>
      <p:ext uri="{BB962C8B-B14F-4D97-AF65-F5344CB8AC3E}">
        <p14:creationId xmlns:p14="http://schemas.microsoft.com/office/powerpoint/2010/main" val="11037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06613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Religions</a:t>
            </a:r>
            <a:br>
              <a:rPr lang="en-US" sz="3600" dirty="0" smtClean="0"/>
            </a:b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1"/>
            <a:ext cx="8712968" cy="5760640"/>
          </a:xfrm>
        </p:spPr>
        <p:txBody>
          <a:bodyPr>
            <a:normAutofit/>
          </a:bodyPr>
          <a:lstStyle/>
          <a:p>
            <a:r>
              <a:rPr lang="en-US" b="1" dirty="0"/>
              <a:t>Statistics published in 2004</a:t>
            </a:r>
            <a:endParaRPr lang="en-US" dirty="0"/>
          </a:p>
          <a:p>
            <a:r>
              <a:rPr lang="en-US" dirty="0"/>
              <a:t>Statistics published in 2004 lists 306 </a:t>
            </a:r>
            <a:r>
              <a:rPr lang="en-US" dirty="0" err="1"/>
              <a:t>Kayan</a:t>
            </a:r>
            <a:r>
              <a:rPr lang="en-US" dirty="0"/>
              <a:t> villages, out of which 209 are Roman Catholic, 19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Khwan</a:t>
            </a:r>
            <a:r>
              <a:rPr lang="en-US" dirty="0"/>
              <a:t>, 32 Baptist, 44 Buddhist and 2 </a:t>
            </a:r>
            <a:r>
              <a:rPr lang="en-US" dirty="0" err="1"/>
              <a:t>Byamaso</a:t>
            </a:r>
            <a:r>
              <a:rPr lang="en-US" dirty="0"/>
              <a:t>.</a:t>
            </a:r>
          </a:p>
          <a:p>
            <a:r>
              <a:rPr lang="en-US" dirty="0"/>
              <a:t>Catholic 68.3% </a:t>
            </a:r>
          </a:p>
          <a:p>
            <a:r>
              <a:rPr lang="en-US" dirty="0"/>
              <a:t>Buddhist 14.5%</a:t>
            </a:r>
          </a:p>
          <a:p>
            <a:r>
              <a:rPr lang="en-US" dirty="0"/>
              <a:t>Baptist 10.45%</a:t>
            </a:r>
          </a:p>
          <a:p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khwan</a:t>
            </a:r>
            <a:r>
              <a:rPr lang="en-US" dirty="0"/>
              <a:t> 6.2%</a:t>
            </a:r>
          </a:p>
          <a:p>
            <a:r>
              <a:rPr lang="en-US" dirty="0" err="1"/>
              <a:t>Byamaso</a:t>
            </a:r>
            <a:r>
              <a:rPr lang="en-US" dirty="0"/>
              <a:t> .65%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877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GGER_PHOTO_ID_5514063315499928994" descr="http://4.bp.blogspot.com/_fOG8-t-bXcA/TIXjXuVizaI/AAAAAAAAAJE/eEnFlP8QODo/s400/stt.k.bmp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6624736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7969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Catholic Movement to </a:t>
            </a:r>
            <a:r>
              <a:rPr lang="en-US" b="1" dirty="0" err="1"/>
              <a:t>Kayan</a:t>
            </a:r>
            <a:r>
              <a:rPr lang="en-US" b="1" dirty="0"/>
              <a:t> Region 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1"/>
            <a:ext cx="8579296" cy="59492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/>
              <a:t>Catholic Movement to </a:t>
            </a:r>
            <a:r>
              <a:rPr lang="en-US" b="1" dirty="0" err="1"/>
              <a:t>Kayan</a:t>
            </a:r>
            <a:r>
              <a:rPr lang="en-US" b="1" dirty="0"/>
              <a:t> Region 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According to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kayan</a:t>
            </a:r>
            <a:r>
              <a:rPr lang="en-US" dirty="0"/>
              <a:t>, </a:t>
            </a:r>
            <a:r>
              <a:rPr lang="en-US" dirty="0" err="1"/>
              <a:t>Kayans</a:t>
            </a:r>
            <a:r>
              <a:rPr lang="en-US" dirty="0"/>
              <a:t> have been converted to Christianity since 1722. In the year 1858, when the Christian missionary Catholic priest "</a:t>
            </a:r>
            <a:r>
              <a:rPr lang="en-US" dirty="0" err="1"/>
              <a:t>Bigandat</a:t>
            </a:r>
            <a:r>
              <a:rPr lang="en-US" dirty="0"/>
              <a:t>" got to </a:t>
            </a:r>
            <a:r>
              <a:rPr lang="en-US" dirty="0" err="1"/>
              <a:t>Taungu</a:t>
            </a:r>
            <a:r>
              <a:rPr lang="en-US" dirty="0"/>
              <a:t>, he found out that some of the </a:t>
            </a:r>
            <a:r>
              <a:rPr lang="en-US" dirty="0" err="1"/>
              <a:t>Kayan</a:t>
            </a:r>
            <a:r>
              <a:rPr lang="en-US" dirty="0"/>
              <a:t> had already become Christians. In 1868, Catholic priests got to '</a:t>
            </a:r>
            <a:r>
              <a:rPr lang="en-US" dirty="0" err="1"/>
              <a:t>Laketho</a:t>
            </a:r>
            <a:r>
              <a:rPr lang="en-US" dirty="0"/>
              <a:t>', when the </a:t>
            </a:r>
            <a:r>
              <a:rPr lang="en-US" dirty="0" err="1"/>
              <a:t>Geba</a:t>
            </a:r>
            <a:r>
              <a:rPr lang="en-US" dirty="0"/>
              <a:t> lived for missionary works. Since that time, some </a:t>
            </a:r>
            <a:r>
              <a:rPr lang="en-US" dirty="0" err="1"/>
              <a:t>Geba</a:t>
            </a:r>
            <a:r>
              <a:rPr lang="en-US" dirty="0"/>
              <a:t> began to profess Christianity. The priests who had preached on Christianity were '</a:t>
            </a:r>
            <a:r>
              <a:rPr lang="en-US" dirty="0" err="1"/>
              <a:t>Bidefi</a:t>
            </a:r>
            <a:r>
              <a:rPr lang="en-US" dirty="0"/>
              <a:t>', '</a:t>
            </a:r>
            <a:r>
              <a:rPr lang="en-US" dirty="0" err="1"/>
              <a:t>Tonar</a:t>
            </a:r>
            <a:r>
              <a:rPr lang="en-US" dirty="0"/>
              <a:t> </a:t>
            </a:r>
            <a:r>
              <a:rPr lang="en-US" dirty="0" err="1"/>
              <a:t>Torel</a:t>
            </a:r>
            <a:r>
              <a:rPr lang="en-US" dirty="0"/>
              <a:t>', '</a:t>
            </a:r>
            <a:r>
              <a:rPr lang="en-US" dirty="0" err="1"/>
              <a:t>Cabon</a:t>
            </a:r>
            <a:r>
              <a:rPr lang="en-US" dirty="0"/>
              <a:t>' and '</a:t>
            </a:r>
            <a:r>
              <a:rPr lang="en-US" dirty="0" err="1"/>
              <a:t>Tangress</a:t>
            </a:r>
            <a:r>
              <a:rPr lang="en-US" dirty="0"/>
              <a:t> Conti', who were sent by the priest '</a:t>
            </a:r>
            <a:r>
              <a:rPr lang="en-US" dirty="0" err="1"/>
              <a:t>Bigandat</a:t>
            </a:r>
            <a:r>
              <a:rPr lang="en-US" dirty="0"/>
              <a:t>'. </a:t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496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CONTENTS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3" cy="5904656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Kayan</a:t>
            </a:r>
            <a:r>
              <a:rPr lang="en-US" sz="2800" dirty="0" smtClean="0"/>
              <a:t> history</a:t>
            </a:r>
          </a:p>
          <a:p>
            <a:r>
              <a:rPr lang="en-US" sz="2800" dirty="0" smtClean="0"/>
              <a:t>Population</a:t>
            </a:r>
          </a:p>
          <a:p>
            <a:r>
              <a:rPr lang="en-US" sz="2800" dirty="0" smtClean="0"/>
              <a:t>Religions</a:t>
            </a:r>
          </a:p>
          <a:p>
            <a:r>
              <a:rPr lang="en-US" sz="2800" dirty="0" err="1" smtClean="0"/>
              <a:t>Kayan</a:t>
            </a:r>
            <a:r>
              <a:rPr lang="en-US" sz="2800" dirty="0" smtClean="0"/>
              <a:t> food</a:t>
            </a:r>
          </a:p>
          <a:p>
            <a:r>
              <a:rPr lang="en-US" sz="2800" dirty="0" err="1" smtClean="0"/>
              <a:t>Kayan</a:t>
            </a:r>
            <a:r>
              <a:rPr lang="en-US" sz="2800" dirty="0" smtClean="0"/>
              <a:t> Buddhism</a:t>
            </a:r>
          </a:p>
          <a:p>
            <a:r>
              <a:rPr lang="en-US" sz="2800" dirty="0" err="1" smtClean="0"/>
              <a:t>Kayah</a:t>
            </a:r>
            <a:r>
              <a:rPr lang="en-US" sz="2800" dirty="0" smtClean="0"/>
              <a:t> state</a:t>
            </a:r>
          </a:p>
          <a:p>
            <a:r>
              <a:rPr lang="en-US" sz="2800" dirty="0" smtClean="0"/>
              <a:t>Population</a:t>
            </a:r>
          </a:p>
          <a:p>
            <a:r>
              <a:rPr lang="en-US" sz="2800" dirty="0" smtClean="0"/>
              <a:t>Ethnic group in </a:t>
            </a:r>
            <a:r>
              <a:rPr lang="en-US" sz="2800" dirty="0" err="1" smtClean="0"/>
              <a:t>Kayah</a:t>
            </a:r>
            <a:r>
              <a:rPr lang="en-US" sz="2800" dirty="0" smtClean="0"/>
              <a:t> state</a:t>
            </a:r>
          </a:p>
          <a:p>
            <a:r>
              <a:rPr lang="en-US" sz="2800" dirty="0" smtClean="0"/>
              <a:t>Famous pagoda</a:t>
            </a:r>
          </a:p>
          <a:p>
            <a:pPr lvl="0"/>
            <a:r>
              <a:rPr lang="en-US" sz="2800" dirty="0" err="1"/>
              <a:t>Lawpita</a:t>
            </a:r>
            <a:r>
              <a:rPr lang="en-US" sz="2800" dirty="0"/>
              <a:t> Hydropower Project</a:t>
            </a:r>
          </a:p>
          <a:p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8200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Traditional religion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45" y="836712"/>
            <a:ext cx="4491355" cy="60167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1"/>
            <a:ext cx="4572000" cy="6192688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/>
              <a:t>Kan</a:t>
            </a:r>
            <a:r>
              <a:rPr lang="en-US" b="1" dirty="0"/>
              <a:t> </a:t>
            </a:r>
            <a:r>
              <a:rPr lang="en-US" b="1" dirty="0" err="1"/>
              <a:t>Khwan</a:t>
            </a:r>
            <a:endParaRPr lang="en-US" dirty="0"/>
          </a:p>
          <a:p>
            <a:pPr marL="0" indent="0" algn="just">
              <a:buNone/>
            </a:pPr>
            <a:r>
              <a:rPr lang="en-US" dirty="0" err="1"/>
              <a:t>Kayan’s</a:t>
            </a:r>
            <a:r>
              <a:rPr lang="en-US" dirty="0"/>
              <a:t> traditional religion is called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Khwan</a:t>
            </a:r>
            <a:r>
              <a:rPr lang="en-US" dirty="0"/>
              <a:t>, and has been practiced since the people migrated from Mongolia during the Bronze </a:t>
            </a:r>
            <a:r>
              <a:rPr lang="en-US" dirty="0" err="1"/>
              <a:t>Age.It</a:t>
            </a:r>
            <a:r>
              <a:rPr lang="en-US" dirty="0"/>
              <a:t> includes the belief that the </a:t>
            </a:r>
            <a:r>
              <a:rPr lang="en-US" dirty="0" err="1"/>
              <a:t>Kayan</a:t>
            </a:r>
            <a:r>
              <a:rPr lang="en-US" dirty="0"/>
              <a:t> people are the result of a union between a female dragon and a male human/angel hybrid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88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60649"/>
            <a:ext cx="4572000" cy="63367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The major religious festival is the 3-day Kay </a:t>
            </a:r>
            <a:r>
              <a:rPr lang="en-US" dirty="0" err="1"/>
              <a:t>Htein</a:t>
            </a:r>
            <a:r>
              <a:rPr lang="en-US" dirty="0"/>
              <a:t> Bo festival, which commemorates the belief that the creator god gave form to the world by planting a small post in the ground. During this festival, held in late March or early April, a Kay </a:t>
            </a:r>
            <a:r>
              <a:rPr lang="en-US" dirty="0" err="1"/>
              <a:t>Htoe</a:t>
            </a:r>
            <a:r>
              <a:rPr lang="en-US" dirty="0"/>
              <a:t> </a:t>
            </a:r>
            <a:r>
              <a:rPr lang="en-US" dirty="0" err="1"/>
              <a:t>Boe</a:t>
            </a:r>
            <a:r>
              <a:rPr lang="en-US" dirty="0"/>
              <a:t> pole is erected and participants dance around </a:t>
            </a:r>
            <a:r>
              <a:rPr lang="en-US" dirty="0" smtClean="0"/>
              <a:t>the pole</a:t>
            </a:r>
            <a:r>
              <a:rPr lang="en-US" dirty="0"/>
              <a:t>. </a:t>
            </a:r>
            <a:br>
              <a:rPr lang="en-US" dirty="0"/>
            </a:br>
            <a:endParaRPr lang="th-TH" dirty="0"/>
          </a:p>
          <a:p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8" y="-16718"/>
            <a:ext cx="4427983" cy="687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Kayan</a:t>
            </a:r>
            <a:r>
              <a:rPr lang="en-US" dirty="0" smtClean="0"/>
              <a:t> food</a:t>
            </a:r>
            <a:br>
              <a:rPr lang="en-US" dirty="0" smtClean="0"/>
            </a:b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6" y="847726"/>
            <a:ext cx="8001000" cy="5749627"/>
          </a:xfrm>
        </p:spPr>
      </p:pic>
    </p:spTree>
    <p:extLst>
      <p:ext uri="{BB962C8B-B14F-4D97-AF65-F5344CB8AC3E}">
        <p14:creationId xmlns:p14="http://schemas.microsoft.com/office/powerpoint/2010/main" val="8377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332657"/>
            <a:ext cx="6419252" cy="6419254"/>
          </a:xfrm>
        </p:spPr>
      </p:pic>
    </p:spTree>
    <p:extLst>
      <p:ext uri="{BB962C8B-B14F-4D97-AF65-F5344CB8AC3E}">
        <p14:creationId xmlns:p14="http://schemas.microsoft.com/office/powerpoint/2010/main" val="22307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23" y="190600"/>
            <a:ext cx="4716356" cy="6406752"/>
          </a:xfrm>
        </p:spPr>
      </p:pic>
    </p:spTree>
    <p:extLst>
      <p:ext uri="{BB962C8B-B14F-4D97-AF65-F5344CB8AC3E}">
        <p14:creationId xmlns:p14="http://schemas.microsoft.com/office/powerpoint/2010/main" val="32625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Kayan</a:t>
            </a:r>
            <a:r>
              <a:rPr lang="en-US" dirty="0" smtClean="0"/>
              <a:t> Buddhism</a:t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1"/>
            <a:ext cx="8928992" cy="57606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Tow kinds of education</a:t>
            </a:r>
          </a:p>
          <a:p>
            <a:pPr marL="0" indent="0">
              <a:buNone/>
            </a:pPr>
            <a:r>
              <a:rPr lang="en-US" dirty="0" err="1" smtClean="0"/>
              <a:t>Pariyatti</a:t>
            </a:r>
            <a:r>
              <a:rPr lang="en-US" dirty="0" smtClean="0"/>
              <a:t>= Learning the </a:t>
            </a:r>
            <a:r>
              <a:rPr lang="en-US" dirty="0" err="1" smtClean="0"/>
              <a:t>Pali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Patipatti</a:t>
            </a:r>
            <a:r>
              <a:rPr lang="en-US" dirty="0" smtClean="0"/>
              <a:t>= Practicing Mediation (insight meditation)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140968"/>
            <a:ext cx="5720955" cy="348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792088"/>
          </a:xfrm>
        </p:spPr>
        <p:txBody>
          <a:bodyPr>
            <a:normAutofit/>
          </a:bodyPr>
          <a:lstStyle/>
          <a:p>
            <a:r>
              <a:rPr lang="en-US" dirty="0" smtClean="0"/>
              <a:t>Summer </a:t>
            </a:r>
            <a:r>
              <a:rPr lang="en-US" dirty="0" err="1" smtClean="0"/>
              <a:t>Dhamma</a:t>
            </a:r>
            <a:r>
              <a:rPr lang="en-US" dirty="0" smtClean="0"/>
              <a:t>  class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908720"/>
            <a:ext cx="8671383" cy="5798988"/>
          </a:xfrm>
        </p:spPr>
      </p:pic>
    </p:spTree>
    <p:extLst>
      <p:ext uri="{BB962C8B-B14F-4D97-AF65-F5344CB8AC3E}">
        <p14:creationId xmlns:p14="http://schemas.microsoft.com/office/powerpoint/2010/main" val="9991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673"/>
            <a:ext cx="8952828" cy="5987206"/>
          </a:xfrm>
        </p:spPr>
      </p:pic>
    </p:spTree>
    <p:extLst>
      <p:ext uri="{BB962C8B-B14F-4D97-AF65-F5344CB8AC3E}">
        <p14:creationId xmlns:p14="http://schemas.microsoft.com/office/powerpoint/2010/main" val="17947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9" y="527159"/>
            <a:ext cx="8785225" cy="5875119"/>
          </a:xfrm>
        </p:spPr>
      </p:pic>
    </p:spTree>
    <p:extLst>
      <p:ext uri="{BB962C8B-B14F-4D97-AF65-F5344CB8AC3E}">
        <p14:creationId xmlns:p14="http://schemas.microsoft.com/office/powerpoint/2010/main" val="301780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548680"/>
            <a:ext cx="8522127" cy="5699174"/>
          </a:xfrm>
        </p:spPr>
      </p:pic>
    </p:spTree>
    <p:extLst>
      <p:ext uri="{BB962C8B-B14F-4D97-AF65-F5344CB8AC3E}">
        <p14:creationId xmlns:p14="http://schemas.microsoft.com/office/powerpoint/2010/main" val="35412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0688"/>
            <a:ext cx="9055055" cy="69573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440160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Kayan</a:t>
            </a:r>
            <a:r>
              <a:rPr lang="en-US" sz="4000" b="1" dirty="0"/>
              <a:t> Buddhism and multicultural society in </a:t>
            </a:r>
            <a:r>
              <a:rPr lang="en-US" sz="4000" b="1" dirty="0" err="1"/>
              <a:t>Kayah</a:t>
            </a:r>
            <a:r>
              <a:rPr lang="en-US" sz="4000" b="1" dirty="0"/>
              <a:t> state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6943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83" y="476672"/>
            <a:ext cx="8737476" cy="5843190"/>
          </a:xfrm>
        </p:spPr>
      </p:pic>
    </p:spTree>
    <p:extLst>
      <p:ext uri="{BB962C8B-B14F-4D97-AF65-F5344CB8AC3E}">
        <p14:creationId xmlns:p14="http://schemas.microsoft.com/office/powerpoint/2010/main" val="63707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3" y="487215"/>
            <a:ext cx="8921299" cy="5966122"/>
          </a:xfrm>
        </p:spPr>
      </p:pic>
    </p:spTree>
    <p:extLst>
      <p:ext uri="{BB962C8B-B14F-4D97-AF65-F5344CB8AC3E}">
        <p14:creationId xmlns:p14="http://schemas.microsoft.com/office/powerpoint/2010/main" val="29605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Kayah</a:t>
            </a:r>
            <a:r>
              <a:rPr lang="en-US" dirty="0" smtClean="0"/>
              <a:t> state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688631"/>
          </a:xfrm>
        </p:spPr>
        <p:txBody>
          <a:bodyPr/>
          <a:lstStyle/>
          <a:p>
            <a:pPr algn="just"/>
            <a:r>
              <a:rPr lang="en-US" dirty="0" err="1"/>
              <a:t>Karenni</a:t>
            </a:r>
            <a:r>
              <a:rPr lang="en-US" dirty="0"/>
              <a:t> ( </a:t>
            </a:r>
            <a:r>
              <a:rPr lang="en-US" dirty="0" err="1"/>
              <a:t>Kayah</a:t>
            </a:r>
            <a:r>
              <a:rPr lang="en-US" dirty="0"/>
              <a:t> )State is located in the eastern part of Myanmar. The relief of </a:t>
            </a:r>
            <a:r>
              <a:rPr lang="en-US" dirty="0" err="1"/>
              <a:t>Karenni</a:t>
            </a:r>
            <a:r>
              <a:rPr lang="en-US" dirty="0"/>
              <a:t> ( </a:t>
            </a:r>
            <a:r>
              <a:rPr lang="en-US" dirty="0" err="1"/>
              <a:t>Kayah</a:t>
            </a:r>
            <a:r>
              <a:rPr lang="en-US" dirty="0"/>
              <a:t> ) State is mountainous with the </a:t>
            </a:r>
            <a:r>
              <a:rPr lang="en-US" dirty="0" err="1"/>
              <a:t>Dawna</a:t>
            </a:r>
            <a:r>
              <a:rPr lang="en-US" dirty="0"/>
              <a:t> </a:t>
            </a:r>
            <a:r>
              <a:rPr lang="en-US" dirty="0" smtClean="0"/>
              <a:t>Range </a:t>
            </a:r>
            <a:r>
              <a:rPr lang="en-US" dirty="0"/>
              <a:t>and the Karen </a:t>
            </a:r>
            <a:r>
              <a:rPr lang="en-US" dirty="0" smtClean="0"/>
              <a:t>Hills</a:t>
            </a:r>
            <a:r>
              <a:rPr lang="en-US" dirty="0"/>
              <a:t> </a:t>
            </a:r>
            <a:r>
              <a:rPr lang="en-US" dirty="0" smtClean="0"/>
              <a:t>also </a:t>
            </a:r>
            <a:r>
              <a:rPr lang="en-US" dirty="0"/>
              <a:t>known as "</a:t>
            </a:r>
            <a:r>
              <a:rPr lang="en-US" dirty="0" err="1"/>
              <a:t>Karenni</a:t>
            </a:r>
            <a:r>
              <a:rPr lang="en-US" dirty="0"/>
              <a:t>-Karen" mountains separated by the </a:t>
            </a:r>
            <a:r>
              <a:rPr lang="en-US" dirty="0" smtClean="0"/>
              <a:t>Salween River  </a:t>
            </a:r>
            <a:r>
              <a:rPr lang="en-US" dirty="0"/>
              <a:t>as it flows through </a:t>
            </a:r>
            <a:r>
              <a:rPr lang="en-US" dirty="0" err="1"/>
              <a:t>Karenni</a:t>
            </a:r>
            <a:r>
              <a:rPr lang="en-US" dirty="0"/>
              <a:t> ( </a:t>
            </a:r>
            <a:r>
              <a:rPr lang="en-US" dirty="0" err="1"/>
              <a:t>Kayah</a:t>
            </a:r>
            <a:r>
              <a:rPr lang="en-US" dirty="0"/>
              <a:t> ) State. </a:t>
            </a:r>
            <a:r>
              <a:rPr lang="en-US" dirty="0" err="1"/>
              <a:t>Balu</a:t>
            </a:r>
            <a:r>
              <a:rPr lang="en-US" dirty="0"/>
              <a:t> </a:t>
            </a:r>
            <a:r>
              <a:rPr lang="en-US" dirty="0" err="1"/>
              <a:t>Chaung</a:t>
            </a:r>
            <a:r>
              <a:rPr lang="en-US" dirty="0"/>
              <a:t>, flows from </a:t>
            </a:r>
            <a:r>
              <a:rPr lang="en-US" dirty="0" err="1"/>
              <a:t>Inle</a:t>
            </a:r>
            <a:r>
              <a:rPr lang="en-US" u="sng" dirty="0"/>
              <a:t> </a:t>
            </a:r>
            <a:r>
              <a:rPr lang="en-US" dirty="0" smtClean="0"/>
              <a:t>Lake flow </a:t>
            </a:r>
            <a:r>
              <a:rPr lang="en-US" dirty="0"/>
              <a:t>to Than </a:t>
            </a:r>
            <a:r>
              <a:rPr lang="en-US" dirty="0" err="1"/>
              <a:t>Lwin</a:t>
            </a:r>
            <a:r>
              <a:rPr lang="en-US" dirty="0"/>
              <a:t> River and converge with the Salween in southern </a:t>
            </a:r>
            <a:r>
              <a:rPr lang="en-US" dirty="0" err="1"/>
              <a:t>Karenni</a:t>
            </a:r>
            <a:r>
              <a:rPr lang="en-US" dirty="0"/>
              <a:t> (</a:t>
            </a:r>
            <a:r>
              <a:rPr lang="en-US" dirty="0" err="1"/>
              <a:t>Kayah</a:t>
            </a:r>
            <a:r>
              <a:rPr lang="en-US" dirty="0"/>
              <a:t>) State.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56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646922"/>
              </p:ext>
            </p:extLst>
          </p:nvPr>
        </p:nvGraphicFramePr>
        <p:xfrm>
          <a:off x="1187624" y="620688"/>
          <a:ext cx="7038528" cy="5430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706"/>
                <a:gridCol w="2815411"/>
                <a:gridCol w="2815411"/>
              </a:tblGrid>
              <a:tr h="116171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550" dirty="0">
                          <a:effectLst/>
                        </a:rPr>
                        <a:t>Historical population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853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50">
                          <a:effectLst/>
                        </a:rPr>
                        <a:t>Year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50">
                          <a:effectLst/>
                        </a:rPr>
                        <a:t>Pop.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19050" marR="19050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50">
                          <a:effectLst/>
                        </a:rPr>
                        <a:t>±%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</a:tr>
              <a:tr h="8830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1973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126,574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—   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</a:tr>
              <a:tr h="8830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1983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168,429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+33.1%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</a:tr>
              <a:tr h="8830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2014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286,627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+70.2%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</a:tr>
              <a:tr h="76599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Source: 2014 Myanmar Census</a:t>
                      </a:r>
                      <a:r>
                        <a:rPr lang="en-US" sz="1200" u="sng" baseline="30000" dirty="0">
                          <a:effectLst/>
                          <a:hlinkClick r:id="rId2"/>
                        </a:rPr>
                        <a:t>[1]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9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980728"/>
          </a:xfrm>
        </p:spPr>
        <p:txBody>
          <a:bodyPr/>
          <a:lstStyle/>
          <a:p>
            <a:r>
              <a:rPr lang="en-US" dirty="0" smtClean="0"/>
              <a:t>Ethnic group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877271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Karenni</a:t>
            </a:r>
            <a:r>
              <a:rPr lang="en-US" dirty="0" smtClean="0"/>
              <a:t>/</a:t>
            </a:r>
            <a:r>
              <a:rPr lang="en-US" dirty="0" err="1" smtClean="0"/>
              <a:t>Kayah</a:t>
            </a:r>
            <a:r>
              <a:rPr lang="en-US" dirty="0" smtClean="0"/>
              <a:t>(Red </a:t>
            </a:r>
            <a:r>
              <a:rPr lang="en-US" dirty="0"/>
              <a:t>people)</a:t>
            </a:r>
          </a:p>
          <a:p>
            <a:pPr marL="0" lv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Padaung</a:t>
            </a:r>
            <a:r>
              <a:rPr lang="en-US" dirty="0" smtClean="0"/>
              <a:t>(</a:t>
            </a:r>
            <a:r>
              <a:rPr lang="en-US" dirty="0" err="1" smtClean="0">
                <a:hlinkClick r:id="rId2" tooltip="Kayan (Myanmar)"/>
              </a:rPr>
              <a:t>Kayan</a:t>
            </a:r>
            <a:r>
              <a:rPr lang="en-US" dirty="0"/>
              <a:t>)</a:t>
            </a:r>
          </a:p>
          <a:p>
            <a:pPr marL="0" lv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Bwe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Geba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Manumanaw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6. </a:t>
            </a:r>
            <a:r>
              <a:rPr lang="en-US" dirty="0" err="1" smtClean="0"/>
              <a:t>Yantale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7. </a:t>
            </a:r>
            <a:r>
              <a:rPr lang="en-US" dirty="0" err="1" smtClean="0"/>
              <a:t>Zayein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u="sng" dirty="0" err="1">
                <a:hlinkClick r:id="rId3" tooltip="Lahta language"/>
              </a:rPr>
              <a:t>Lahta</a:t>
            </a:r>
            <a:r>
              <a:rPr lang="en-US" dirty="0"/>
              <a:t>)</a:t>
            </a:r>
          </a:p>
          <a:p>
            <a:pPr marL="0" lvl="0" indent="0">
              <a:buNone/>
            </a:pPr>
            <a:r>
              <a:rPr lang="en-US" dirty="0" smtClean="0"/>
              <a:t>8. </a:t>
            </a:r>
            <a:r>
              <a:rPr lang="en-US" dirty="0" err="1" smtClean="0"/>
              <a:t>Geko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9. </a:t>
            </a:r>
            <a:r>
              <a:rPr lang="en-US" dirty="0" err="1" smtClean="0"/>
              <a:t>Yinbaw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10 </a:t>
            </a:r>
            <a:r>
              <a:rPr lang="en-US" dirty="0" err="1" smtClean="0"/>
              <a:t>Paku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u="sng" dirty="0" smtClean="0">
                <a:hlinkClick r:id="rId4" tooltip="Karen people"/>
              </a:rPr>
              <a:t>Karen</a:t>
            </a:r>
            <a:r>
              <a:rPr lang="en-US" u="sng" dirty="0" smtClean="0"/>
              <a:t>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25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97913"/>
            <a:ext cx="8584650" cy="6349066"/>
          </a:xfrm>
        </p:spPr>
      </p:pic>
    </p:spTree>
    <p:extLst>
      <p:ext uri="{BB962C8B-B14F-4D97-AF65-F5344CB8AC3E}">
        <p14:creationId xmlns:p14="http://schemas.microsoft.com/office/powerpoint/2010/main" val="5153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/>
              <a:t>Religion in </a:t>
            </a:r>
            <a:r>
              <a:rPr lang="en-US" dirty="0" err="1" smtClean="0"/>
              <a:t>Kayah</a:t>
            </a:r>
            <a:r>
              <a:rPr lang="en-US" dirty="0" smtClean="0"/>
              <a:t> state </a:t>
            </a:r>
            <a:r>
              <a:rPr lang="en-US" dirty="0"/>
              <a:t>(2015)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76063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Buddhism </a:t>
            </a:r>
            <a:r>
              <a:rPr lang="en-US" sz="2800" dirty="0"/>
              <a:t>(49.9%)</a:t>
            </a:r>
          </a:p>
          <a:p>
            <a:pPr marL="0" indent="0">
              <a:buNone/>
            </a:pPr>
            <a:r>
              <a:rPr lang="en-US" sz="2800" dirty="0" smtClean="0"/>
              <a:t>Christianity </a:t>
            </a:r>
            <a:r>
              <a:rPr lang="en-US" sz="2800" dirty="0"/>
              <a:t>(45.8%)</a:t>
            </a:r>
          </a:p>
          <a:p>
            <a:pPr marL="0" indent="0">
              <a:buNone/>
            </a:pPr>
            <a:r>
              <a:rPr lang="en-US" sz="2800" dirty="0" smtClean="0"/>
              <a:t>Tribal </a:t>
            </a:r>
            <a:r>
              <a:rPr lang="en-US" sz="2800" dirty="0"/>
              <a:t>religion (1.9%)</a:t>
            </a:r>
          </a:p>
          <a:p>
            <a:pPr marL="0" indent="0">
              <a:buNone/>
            </a:pPr>
            <a:r>
              <a:rPr lang="en-US" sz="2800" dirty="0" smtClean="0"/>
              <a:t>Other </a:t>
            </a:r>
            <a:r>
              <a:rPr lang="en-US" sz="2800" dirty="0"/>
              <a:t>religion (1.2%)</a:t>
            </a:r>
          </a:p>
          <a:p>
            <a:pPr marL="0" indent="0">
              <a:buNone/>
            </a:pPr>
            <a:r>
              <a:rPr lang="en-US" sz="2800" dirty="0" smtClean="0"/>
              <a:t>Islam </a:t>
            </a:r>
            <a:r>
              <a:rPr lang="en-US" sz="2800" dirty="0"/>
              <a:t>(1.1%)</a:t>
            </a:r>
          </a:p>
          <a:p>
            <a:pPr marL="0" indent="0">
              <a:buNone/>
            </a:pPr>
            <a:r>
              <a:rPr lang="en-US" sz="2800" dirty="0" smtClean="0"/>
              <a:t>Hinduism </a:t>
            </a:r>
            <a:r>
              <a:rPr lang="en-US" sz="2800" dirty="0"/>
              <a:t>(0.1%)</a:t>
            </a:r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81683"/>
            <a:ext cx="2160240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9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80" cy="864096"/>
          </a:xfrm>
        </p:spPr>
        <p:txBody>
          <a:bodyPr>
            <a:noAutofit/>
          </a:bodyPr>
          <a:lstStyle/>
          <a:p>
            <a:r>
              <a:rPr lang="en-US" sz="2800" b="1" u="sng" dirty="0" err="1" smtClean="0">
                <a:hlinkClick r:id="rId2"/>
              </a:rPr>
              <a:t>Thiri</a:t>
            </a:r>
            <a:r>
              <a:rPr lang="en-US" sz="2800" b="1" u="sng" dirty="0" smtClean="0">
                <a:hlinkClick r:id="rId2"/>
              </a:rPr>
              <a:t> </a:t>
            </a:r>
            <a:r>
              <a:rPr lang="en-US" sz="2800" b="1" u="sng" dirty="0" err="1" smtClean="0">
                <a:hlinkClick r:id="rId2"/>
              </a:rPr>
              <a:t>Mingala</a:t>
            </a:r>
            <a:r>
              <a:rPr lang="en-US" sz="2800" b="1" u="sng" dirty="0" smtClean="0">
                <a:hlinkClick r:id="rId2"/>
              </a:rPr>
              <a:t> Hill (</a:t>
            </a:r>
            <a:r>
              <a:rPr lang="en-US" sz="2800" b="1" u="sng" dirty="0" err="1" smtClean="0">
                <a:hlinkClick r:id="rId2"/>
              </a:rPr>
              <a:t>Taunggwe</a:t>
            </a:r>
            <a:r>
              <a:rPr lang="en-US" sz="2800" b="1" u="sng" dirty="0" smtClean="0">
                <a:hlinkClick r:id="rId2"/>
              </a:rPr>
              <a:t>) Pagoda - </a:t>
            </a:r>
            <a:r>
              <a:rPr lang="en-US" sz="2800" b="1" u="sng" dirty="0" err="1" smtClean="0">
                <a:hlinkClick r:id="rId2"/>
              </a:rPr>
              <a:t>Kayah</a:t>
            </a:r>
            <a:r>
              <a:rPr lang="en-US" sz="2800" b="1" u="sng" dirty="0" smtClean="0">
                <a:hlinkClick r:id="rId2"/>
              </a:rPr>
              <a:t> State</a:t>
            </a:r>
            <a:r>
              <a:rPr lang="en-US" sz="2400" b="1" u="sng" dirty="0" smtClean="0"/>
              <a:t/>
            </a:r>
            <a:br>
              <a:rPr lang="en-US" sz="2400" b="1" u="sng" dirty="0" smtClean="0"/>
            </a:br>
            <a:r>
              <a:rPr lang="en-US" sz="2400" dirty="0"/>
              <a:t>It is 387 feet high</a:t>
            </a:r>
            <a:endParaRPr lang="th-TH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595450" cy="5699174"/>
          </a:xfrm>
        </p:spPr>
      </p:pic>
    </p:spTree>
    <p:extLst>
      <p:ext uri="{BB962C8B-B14F-4D97-AF65-F5344CB8AC3E}">
        <p14:creationId xmlns:p14="http://schemas.microsoft.com/office/powerpoint/2010/main" val="25367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7"/>
            <a:ext cx="8435280" cy="5793508"/>
          </a:xfrm>
        </p:spPr>
        <p:txBody>
          <a:bodyPr/>
          <a:lstStyle/>
          <a:p>
            <a:pPr lvl="0" algn="ctr"/>
            <a:r>
              <a:rPr lang="en-US" b="1" dirty="0" err="1"/>
              <a:t>Lawpita</a:t>
            </a:r>
            <a:r>
              <a:rPr lang="en-US" b="1" dirty="0"/>
              <a:t> Hydropower Project</a:t>
            </a:r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7" y="917937"/>
            <a:ext cx="7823168" cy="574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363272" cy="4680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Thank you for your attention!</a:t>
            </a:r>
            <a:endParaRPr lang="th-TH" sz="6000" dirty="0"/>
          </a:p>
        </p:txBody>
      </p:sp>
    </p:spTree>
    <p:extLst>
      <p:ext uri="{BB962C8B-B14F-4D97-AF65-F5344CB8AC3E}">
        <p14:creationId xmlns:p14="http://schemas.microsoft.com/office/powerpoint/2010/main" val="35291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hlinkClick r:id="rId2"/>
              </a:rPr>
              <a:t>History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3" y="980728"/>
            <a:ext cx="8387611" cy="5472608"/>
          </a:xfrm>
        </p:spPr>
      </p:pic>
    </p:spTree>
    <p:extLst>
      <p:ext uri="{BB962C8B-B14F-4D97-AF65-F5344CB8AC3E}">
        <p14:creationId xmlns:p14="http://schemas.microsoft.com/office/powerpoint/2010/main" val="19558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88641"/>
            <a:ext cx="8928992" cy="6552728"/>
          </a:xfrm>
        </p:spPr>
        <p:txBody>
          <a:bodyPr>
            <a:normAutofit/>
          </a:bodyPr>
          <a:lstStyle/>
          <a:p>
            <a:pPr algn="just"/>
            <a:r>
              <a:rPr lang="en-US" b="1" u="sng" dirty="0">
                <a:hlinkClick r:id="rId2"/>
              </a:rPr>
              <a:t>History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 err="1"/>
              <a:t>Kayan</a:t>
            </a:r>
            <a:r>
              <a:rPr lang="en-US" dirty="0"/>
              <a:t> is a sub tribe of Mon-</a:t>
            </a:r>
            <a:r>
              <a:rPr lang="en-US" dirty="0" err="1"/>
              <a:t>Hkmer</a:t>
            </a:r>
            <a:r>
              <a:rPr lang="en-US" dirty="0"/>
              <a:t> group, minority ethnic of Burma (Myanmar). The </a:t>
            </a:r>
            <a:r>
              <a:rPr lang="en-US" dirty="0" err="1"/>
              <a:t>Kayan</a:t>
            </a:r>
            <a:r>
              <a:rPr lang="en-US" dirty="0"/>
              <a:t> consists of the following groups: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1. </a:t>
            </a:r>
            <a:r>
              <a:rPr lang="en-US" dirty="0" err="1" smtClean="0"/>
              <a:t>Kayan</a:t>
            </a:r>
            <a:r>
              <a:rPr lang="en-US" dirty="0" smtClean="0"/>
              <a:t> </a:t>
            </a:r>
            <a:r>
              <a:rPr lang="en-US" dirty="0" err="1"/>
              <a:t>Lahwi</a:t>
            </a:r>
            <a:r>
              <a:rPr lang="en-US" dirty="0"/>
              <a:t> (also called </a:t>
            </a:r>
            <a:r>
              <a:rPr lang="en-US" b="1" dirty="0" err="1"/>
              <a:t>Padaung</a:t>
            </a:r>
            <a:r>
              <a:rPr lang="en-US" dirty="0"/>
              <a:t>), </a:t>
            </a:r>
            <a:endParaRPr lang="en-US" dirty="0" smtClean="0"/>
          </a:p>
          <a:p>
            <a:pPr algn="just"/>
            <a:r>
              <a:rPr lang="en-US" dirty="0" smtClean="0"/>
              <a:t>2. </a:t>
            </a:r>
            <a:r>
              <a:rPr lang="en-US" dirty="0" err="1" smtClean="0"/>
              <a:t>Kayan</a:t>
            </a:r>
            <a:r>
              <a:rPr lang="en-US" dirty="0" smtClean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Khaung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/>
              <a:t>Gekho</a:t>
            </a:r>
            <a:r>
              <a:rPr lang="en-US" dirty="0"/>
              <a:t>), </a:t>
            </a:r>
            <a:endParaRPr lang="en-US" dirty="0" smtClean="0"/>
          </a:p>
          <a:p>
            <a:pPr algn="just"/>
            <a:r>
              <a:rPr lang="en-US" dirty="0" smtClean="0"/>
              <a:t>3. </a:t>
            </a:r>
            <a:r>
              <a:rPr lang="en-US" dirty="0" err="1" smtClean="0"/>
              <a:t>Kayan</a:t>
            </a:r>
            <a:r>
              <a:rPr lang="en-US" dirty="0" smtClean="0"/>
              <a:t> </a:t>
            </a:r>
            <a:r>
              <a:rPr lang="en-US" dirty="0" err="1"/>
              <a:t>Lahta</a:t>
            </a:r>
            <a:r>
              <a:rPr lang="en-US" dirty="0"/>
              <a:t>, </a:t>
            </a:r>
            <a:endParaRPr lang="en-US" dirty="0" smtClean="0"/>
          </a:p>
          <a:p>
            <a:pPr algn="just"/>
            <a:r>
              <a:rPr lang="en-US" dirty="0" smtClean="0"/>
              <a:t>4. </a:t>
            </a:r>
            <a:r>
              <a:rPr lang="en-US" dirty="0" err="1" smtClean="0"/>
              <a:t>Kayan</a:t>
            </a:r>
            <a:r>
              <a:rPr lang="en-US" dirty="0" smtClean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Ngan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634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3"/>
            <a:ext cx="8928992" cy="6624736"/>
          </a:xfrm>
        </p:spPr>
        <p:txBody>
          <a:bodyPr/>
          <a:lstStyle/>
          <a:p>
            <a:r>
              <a:rPr lang="en-US" dirty="0" err="1"/>
              <a:t>Padaung</a:t>
            </a:r>
            <a:r>
              <a:rPr lang="en-US" dirty="0"/>
              <a:t> (Yan Pa </a:t>
            </a:r>
            <a:r>
              <a:rPr lang="en-US" dirty="0" err="1"/>
              <a:t>Doung</a:t>
            </a:r>
            <a:r>
              <a:rPr lang="en-US" dirty="0"/>
              <a:t>) is a Shan term for the </a:t>
            </a:r>
            <a:r>
              <a:rPr lang="en-US" dirty="0" err="1"/>
              <a:t>Kayan</a:t>
            </a:r>
            <a:r>
              <a:rPr lang="en-US" dirty="0"/>
              <a:t> </a:t>
            </a:r>
            <a:r>
              <a:rPr lang="en-US" dirty="0" err="1"/>
              <a:t>Lahwi</a:t>
            </a:r>
            <a:r>
              <a:rPr lang="en-US" dirty="0"/>
              <a:t> (the group whose women wear the brass neck coils). But some </a:t>
            </a:r>
            <a:r>
              <a:rPr lang="en-US" dirty="0" err="1"/>
              <a:t>Kayan</a:t>
            </a:r>
            <a:r>
              <a:rPr lang="en-US" dirty="0"/>
              <a:t> people refer to themselves as </a:t>
            </a:r>
            <a:r>
              <a:rPr lang="en-US" dirty="0" err="1"/>
              <a:t>Kayan</a:t>
            </a:r>
            <a:r>
              <a:rPr lang="en-US" dirty="0"/>
              <a:t> not </a:t>
            </a:r>
            <a:r>
              <a:rPr lang="en-US" dirty="0" err="1"/>
              <a:t>Padaung</a:t>
            </a:r>
            <a:r>
              <a:rPr lang="en-US" dirty="0"/>
              <a:t> any more and object to being called </a:t>
            </a:r>
            <a:r>
              <a:rPr lang="en-US" dirty="0" err="1"/>
              <a:t>Padaung</a:t>
            </a:r>
            <a:r>
              <a:rPr lang="en-US" dirty="0"/>
              <a:t>. They like to be called </a:t>
            </a:r>
            <a:r>
              <a:rPr lang="en-US" dirty="0" err="1"/>
              <a:t>Kayan</a:t>
            </a:r>
            <a:r>
              <a:rPr lang="en-US" dirty="0"/>
              <a:t>.</a:t>
            </a:r>
            <a:br>
              <a:rPr lang="en-US" dirty="0"/>
            </a:br>
            <a:endParaRPr lang="th-TH" dirty="0"/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91" y="2872016"/>
            <a:ext cx="2705843" cy="386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74" y="1"/>
            <a:ext cx="4824351" cy="67413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3" y="0"/>
            <a:ext cx="3726331" cy="66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51" y="178099"/>
            <a:ext cx="4909612" cy="65632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243408"/>
            <a:ext cx="3829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268760"/>
            <a:ext cx="1732788" cy="23408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13763"/>
            <a:ext cx="4854825" cy="672079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3761"/>
            <a:ext cx="4499391" cy="672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727</Words>
  <Application>Microsoft Office PowerPoint</Application>
  <PresentationFormat>On-screen Show (4:3)</PresentationFormat>
  <Paragraphs>86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Angsana New</vt:lpstr>
      <vt:lpstr>Arial</vt:lpstr>
      <vt:lpstr>Calibri</vt:lpstr>
      <vt:lpstr>Cordia New</vt:lpstr>
      <vt:lpstr>Franklin Gothic Book</vt:lpstr>
      <vt:lpstr>Franklin Gothic Medium</vt:lpstr>
      <vt:lpstr>LilyUPC</vt:lpstr>
      <vt:lpstr>Tunga</vt:lpstr>
      <vt:lpstr>Wingdings</vt:lpstr>
      <vt:lpstr>Office Theme</vt:lpstr>
      <vt:lpstr>Angles</vt:lpstr>
      <vt:lpstr>PowerPoint Presentation</vt:lpstr>
      <vt:lpstr>CONTENTS</vt:lpstr>
      <vt:lpstr>Kayan Buddhism and multicultural society in Kayah state</vt:lpstr>
      <vt:lpstr>History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Population</vt:lpstr>
      <vt:lpstr>PowerPoint Presentation</vt:lpstr>
      <vt:lpstr>PowerPoint Presentation</vt:lpstr>
      <vt:lpstr>PowerPoint Presentation</vt:lpstr>
      <vt:lpstr>Kayan region</vt:lpstr>
      <vt:lpstr>Religions </vt:lpstr>
      <vt:lpstr>PowerPoint Presentation</vt:lpstr>
      <vt:lpstr>Catholic Movement to Kayan Region   </vt:lpstr>
      <vt:lpstr>Traditional religion </vt:lpstr>
      <vt:lpstr>PowerPoint Presentation</vt:lpstr>
      <vt:lpstr>Kayan food </vt:lpstr>
      <vt:lpstr>PowerPoint Presentation</vt:lpstr>
      <vt:lpstr>PowerPoint Presentation</vt:lpstr>
      <vt:lpstr>Kayan Buddhism </vt:lpstr>
      <vt:lpstr>Summer Dhamma 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Kayah state</vt:lpstr>
      <vt:lpstr>PowerPoint Presentation</vt:lpstr>
      <vt:lpstr>Ethnic group</vt:lpstr>
      <vt:lpstr>PowerPoint Presentation</vt:lpstr>
      <vt:lpstr>Religion in Kayah state (2015)</vt:lpstr>
      <vt:lpstr>Thiri Mingala Hill (Taunggwe) Pagoda - Kayah State It is 387 feet high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Kayan Buddhism and multicultural society in Kayah state</dc:title>
  <dc:creator>KKD Windows 7 V.3</dc:creator>
  <cp:lastModifiedBy>MCU0623</cp:lastModifiedBy>
  <cp:revision>32</cp:revision>
  <dcterms:created xsi:type="dcterms:W3CDTF">2018-02-15T03:15:06Z</dcterms:created>
  <dcterms:modified xsi:type="dcterms:W3CDTF">2018-02-19T02:01:57Z</dcterms:modified>
</cp:coreProperties>
</file>