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07" r:id="rId3"/>
    <p:sldId id="308" r:id="rId4"/>
    <p:sldId id="306" r:id="rId5"/>
    <p:sldId id="260" r:id="rId6"/>
    <p:sldId id="283" r:id="rId7"/>
    <p:sldId id="282" r:id="rId8"/>
    <p:sldId id="284" r:id="rId9"/>
    <p:sldId id="281" r:id="rId10"/>
    <p:sldId id="276" r:id="rId11"/>
    <p:sldId id="257" r:id="rId12"/>
    <p:sldId id="261" r:id="rId13"/>
    <p:sldId id="315" r:id="rId14"/>
    <p:sldId id="285" r:id="rId15"/>
    <p:sldId id="264" r:id="rId16"/>
    <p:sldId id="316" r:id="rId17"/>
    <p:sldId id="286" r:id="rId18"/>
    <p:sldId id="265" r:id="rId19"/>
    <p:sldId id="309" r:id="rId20"/>
    <p:sldId id="303" r:id="rId21"/>
    <p:sldId id="304" r:id="rId22"/>
    <p:sldId id="305" r:id="rId23"/>
    <p:sldId id="287" r:id="rId24"/>
    <p:sldId id="294" r:id="rId25"/>
    <p:sldId id="295" r:id="rId26"/>
    <p:sldId id="296" r:id="rId27"/>
    <p:sldId id="312" r:id="rId28"/>
    <p:sldId id="288" r:id="rId29"/>
    <p:sldId id="263" r:id="rId30"/>
    <p:sldId id="313" r:id="rId31"/>
    <p:sldId id="289" r:id="rId32"/>
    <p:sldId id="293" r:id="rId33"/>
    <p:sldId id="267" r:id="rId34"/>
    <p:sldId id="317" r:id="rId35"/>
    <p:sldId id="290" r:id="rId36"/>
    <p:sldId id="262" r:id="rId37"/>
    <p:sldId id="310" r:id="rId38"/>
    <p:sldId id="311" r:id="rId39"/>
    <p:sldId id="291" r:id="rId40"/>
    <p:sldId id="302" r:id="rId41"/>
    <p:sldId id="268" r:id="rId42"/>
    <p:sldId id="314" r:id="rId43"/>
    <p:sldId id="274" r:id="rId44"/>
    <p:sldId id="275" r:id="rId45"/>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7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A2563-3DFF-49A0-927B-45D5506BCDF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th-TH"/>
        </a:p>
      </dgm:t>
    </dgm:pt>
    <dgm:pt modelId="{623E44E0-CA83-4D6D-9464-66719A012275}">
      <dgm:prSet custT="1"/>
      <dgm:spPr/>
      <dgm:t>
        <a:bodyPr/>
        <a:lstStyle/>
        <a:p>
          <a:pPr rtl="0"/>
          <a:r>
            <a:rPr lang="en-US" sz="3600" b="1" baseline="0" dirty="0" smtClean="0"/>
            <a:t>Buddhist Art in Asia</a:t>
          </a:r>
          <a:endParaRPr lang="th-TH" sz="2800" dirty="0"/>
        </a:p>
      </dgm:t>
    </dgm:pt>
    <dgm:pt modelId="{AFE66ED5-D875-4A4C-83D5-5B1FE647E362}" type="parTrans" cxnId="{AC43B933-7BF4-4ECB-B429-684204300CC2}">
      <dgm:prSet/>
      <dgm:spPr/>
      <dgm:t>
        <a:bodyPr/>
        <a:lstStyle/>
        <a:p>
          <a:endParaRPr lang="th-TH"/>
        </a:p>
      </dgm:t>
    </dgm:pt>
    <dgm:pt modelId="{A2AE42CF-82BB-44E1-92C7-FA1576419AC9}" type="sibTrans" cxnId="{AC43B933-7BF4-4ECB-B429-684204300CC2}">
      <dgm:prSet/>
      <dgm:spPr/>
      <dgm:t>
        <a:bodyPr/>
        <a:lstStyle/>
        <a:p>
          <a:endParaRPr lang="th-TH"/>
        </a:p>
      </dgm:t>
    </dgm:pt>
    <dgm:pt modelId="{5B2F28F9-3450-4D32-8499-DFBA05DE5A14}" type="pres">
      <dgm:prSet presAssocID="{2FEA2563-3DFF-49A0-927B-45D5506BCDF7}" presName="Name0" presStyleCnt="0">
        <dgm:presLayoutVars>
          <dgm:dir/>
          <dgm:animLvl val="lvl"/>
          <dgm:resizeHandles val="exact"/>
        </dgm:presLayoutVars>
      </dgm:prSet>
      <dgm:spPr/>
      <dgm:t>
        <a:bodyPr/>
        <a:lstStyle/>
        <a:p>
          <a:endParaRPr lang="th-TH"/>
        </a:p>
      </dgm:t>
    </dgm:pt>
    <dgm:pt modelId="{30075958-D970-4A9F-B560-5DA6810E17A8}" type="pres">
      <dgm:prSet presAssocID="{623E44E0-CA83-4D6D-9464-66719A012275}" presName="linNode" presStyleCnt="0"/>
      <dgm:spPr/>
    </dgm:pt>
    <dgm:pt modelId="{6D3D8B5B-5C83-4100-9F8A-C2AFA67DBDC7}" type="pres">
      <dgm:prSet presAssocID="{623E44E0-CA83-4D6D-9464-66719A012275}" presName="parentText" presStyleLbl="node1" presStyleIdx="0" presStyleCnt="1" custScaleX="256945" custScaleY="98937">
        <dgm:presLayoutVars>
          <dgm:chMax val="1"/>
          <dgm:bulletEnabled val="1"/>
        </dgm:presLayoutVars>
      </dgm:prSet>
      <dgm:spPr/>
      <dgm:t>
        <a:bodyPr/>
        <a:lstStyle/>
        <a:p>
          <a:endParaRPr lang="th-TH"/>
        </a:p>
      </dgm:t>
    </dgm:pt>
  </dgm:ptLst>
  <dgm:cxnLst>
    <dgm:cxn modelId="{AC43B933-7BF4-4ECB-B429-684204300CC2}" srcId="{2FEA2563-3DFF-49A0-927B-45D5506BCDF7}" destId="{623E44E0-CA83-4D6D-9464-66719A012275}" srcOrd="0" destOrd="0" parTransId="{AFE66ED5-D875-4A4C-83D5-5B1FE647E362}" sibTransId="{A2AE42CF-82BB-44E1-92C7-FA1576419AC9}"/>
    <dgm:cxn modelId="{1F72A542-928B-4EA7-81E0-185D9BFA8EBC}" type="presOf" srcId="{623E44E0-CA83-4D6D-9464-66719A012275}" destId="{6D3D8B5B-5C83-4100-9F8A-C2AFA67DBDC7}" srcOrd="0" destOrd="0" presId="urn:microsoft.com/office/officeart/2005/8/layout/vList5"/>
    <dgm:cxn modelId="{BAD4FF9A-09AA-402C-B6E3-323FFD3AB759}" type="presOf" srcId="{2FEA2563-3DFF-49A0-927B-45D5506BCDF7}" destId="{5B2F28F9-3450-4D32-8499-DFBA05DE5A14}" srcOrd="0" destOrd="0" presId="urn:microsoft.com/office/officeart/2005/8/layout/vList5"/>
    <dgm:cxn modelId="{1C7F297B-8CDC-4E6C-9D7B-9489DB6D5D90}" type="presParOf" srcId="{5B2F28F9-3450-4D32-8499-DFBA05DE5A14}" destId="{30075958-D970-4A9F-B560-5DA6810E17A8}" srcOrd="0" destOrd="0" presId="urn:microsoft.com/office/officeart/2005/8/layout/vList5"/>
    <dgm:cxn modelId="{9810B5DF-1C93-485F-910D-CF2E357D2911}" type="presParOf" srcId="{30075958-D970-4A9F-B560-5DA6810E17A8}" destId="{6D3D8B5B-5C83-4100-9F8A-C2AFA67DBDC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E3A05A-255D-460A-B4D1-C8F2A7D5077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h-TH"/>
        </a:p>
      </dgm:t>
    </dgm:pt>
    <dgm:pt modelId="{020B9A09-ADF0-4761-9EF7-2B0197858FBE}">
      <dgm:prSet/>
      <dgm:spPr/>
      <dgm:t>
        <a:bodyPr/>
        <a:lstStyle/>
        <a:p>
          <a:pPr rtl="0"/>
          <a:r>
            <a:rPr lang="en-US" dirty="0" smtClean="0"/>
            <a:t>Afghanistan </a:t>
          </a:r>
          <a:endParaRPr lang="th-TH" dirty="0"/>
        </a:p>
      </dgm:t>
    </dgm:pt>
    <dgm:pt modelId="{1B26AF37-F79B-487A-9BBC-7C29094707F5}" type="parTrans" cxnId="{D02BAF39-A032-4E08-8DB4-090642B6E052}">
      <dgm:prSet/>
      <dgm:spPr/>
      <dgm:t>
        <a:bodyPr/>
        <a:lstStyle/>
        <a:p>
          <a:endParaRPr lang="th-TH"/>
        </a:p>
      </dgm:t>
    </dgm:pt>
    <dgm:pt modelId="{F168644D-7C9A-405A-AA05-1FCB92C6D111}" type="sibTrans" cxnId="{D02BAF39-A032-4E08-8DB4-090642B6E052}">
      <dgm:prSet/>
      <dgm:spPr/>
      <dgm:t>
        <a:bodyPr/>
        <a:lstStyle/>
        <a:p>
          <a:endParaRPr lang="th-TH"/>
        </a:p>
      </dgm:t>
    </dgm:pt>
    <dgm:pt modelId="{C3584BF6-7E21-4B98-8BD3-27796ADA561C}" type="pres">
      <dgm:prSet presAssocID="{20E3A05A-255D-460A-B4D1-C8F2A7D5077D}" presName="Name0" presStyleCnt="0">
        <dgm:presLayoutVars>
          <dgm:chPref val="3"/>
          <dgm:dir/>
          <dgm:animLvl val="lvl"/>
          <dgm:resizeHandles/>
        </dgm:presLayoutVars>
      </dgm:prSet>
      <dgm:spPr/>
      <dgm:t>
        <a:bodyPr/>
        <a:lstStyle/>
        <a:p>
          <a:endParaRPr lang="th-TH"/>
        </a:p>
      </dgm:t>
    </dgm:pt>
    <dgm:pt modelId="{4511D88F-E333-4700-A199-3B6A0F399C49}" type="pres">
      <dgm:prSet presAssocID="{020B9A09-ADF0-4761-9EF7-2B0197858FBE}" presName="horFlow" presStyleCnt="0"/>
      <dgm:spPr/>
    </dgm:pt>
    <dgm:pt modelId="{B256D23B-B20F-4D9E-81D5-A94E01D59ABC}" type="pres">
      <dgm:prSet presAssocID="{020B9A09-ADF0-4761-9EF7-2B0197858FBE}" presName="bigChev" presStyleLbl="node1" presStyleIdx="0" presStyleCnt="1" custScaleX="199530"/>
      <dgm:spPr/>
      <dgm:t>
        <a:bodyPr/>
        <a:lstStyle/>
        <a:p>
          <a:endParaRPr lang="th-TH"/>
        </a:p>
      </dgm:t>
    </dgm:pt>
  </dgm:ptLst>
  <dgm:cxnLst>
    <dgm:cxn modelId="{D02BAF39-A032-4E08-8DB4-090642B6E052}" srcId="{20E3A05A-255D-460A-B4D1-C8F2A7D5077D}" destId="{020B9A09-ADF0-4761-9EF7-2B0197858FBE}" srcOrd="0" destOrd="0" parTransId="{1B26AF37-F79B-487A-9BBC-7C29094707F5}" sibTransId="{F168644D-7C9A-405A-AA05-1FCB92C6D111}"/>
    <dgm:cxn modelId="{AF28A7E3-2A13-4131-BF58-3954D5DBA416}" type="presOf" srcId="{020B9A09-ADF0-4761-9EF7-2B0197858FBE}" destId="{B256D23B-B20F-4D9E-81D5-A94E01D59ABC}" srcOrd="0" destOrd="0" presId="urn:microsoft.com/office/officeart/2005/8/layout/lProcess3"/>
    <dgm:cxn modelId="{07B6463B-1025-4CB0-95DF-DFFD12D31B17}" type="presOf" srcId="{20E3A05A-255D-460A-B4D1-C8F2A7D5077D}" destId="{C3584BF6-7E21-4B98-8BD3-27796ADA561C}" srcOrd="0" destOrd="0" presId="urn:microsoft.com/office/officeart/2005/8/layout/lProcess3"/>
    <dgm:cxn modelId="{8ABC2387-3FDE-43BC-AC40-D769D738E23B}" type="presParOf" srcId="{C3584BF6-7E21-4B98-8BD3-27796ADA561C}" destId="{4511D88F-E333-4700-A199-3B6A0F399C49}" srcOrd="0" destOrd="0" presId="urn:microsoft.com/office/officeart/2005/8/layout/lProcess3"/>
    <dgm:cxn modelId="{EE904C54-B7CE-419B-A675-774A8A1B7D5A}" type="presParOf" srcId="{4511D88F-E333-4700-A199-3B6A0F399C49}" destId="{B256D23B-B20F-4D9E-81D5-A94E01D59AB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E3A05A-255D-460A-B4D1-C8F2A7D5077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h-TH"/>
        </a:p>
      </dgm:t>
    </dgm:pt>
    <dgm:pt modelId="{020B9A09-ADF0-4761-9EF7-2B0197858FBE}">
      <dgm:prSet/>
      <dgm:spPr/>
      <dgm:t>
        <a:bodyPr/>
        <a:lstStyle/>
        <a:p>
          <a:pPr marL="0" marR="0" lvl="1" indent="0" defTabSz="914400" rtl="0" eaLnBrk="1" fontAlgn="auto" latinLnBrk="0" hangingPunct="1">
            <a:lnSpc>
              <a:spcPct val="100000"/>
            </a:lnSpc>
            <a:spcBef>
              <a:spcPts val="0"/>
            </a:spcBef>
            <a:spcAft>
              <a:spcPts val="0"/>
            </a:spcAft>
            <a:buClrTx/>
            <a:buSzTx/>
            <a:buFontTx/>
            <a:buNone/>
            <a:tabLst/>
            <a:defRPr/>
          </a:pPr>
          <a:r>
            <a:rPr lang="en-US" dirty="0" smtClean="0"/>
            <a:t>Central Asia </a:t>
          </a:r>
          <a:endParaRPr lang="th-TH" dirty="0"/>
        </a:p>
      </dgm:t>
    </dgm:pt>
    <dgm:pt modelId="{1B26AF37-F79B-487A-9BBC-7C29094707F5}" type="parTrans" cxnId="{D02BAF39-A032-4E08-8DB4-090642B6E052}">
      <dgm:prSet/>
      <dgm:spPr/>
      <dgm:t>
        <a:bodyPr/>
        <a:lstStyle/>
        <a:p>
          <a:endParaRPr lang="th-TH"/>
        </a:p>
      </dgm:t>
    </dgm:pt>
    <dgm:pt modelId="{F168644D-7C9A-405A-AA05-1FCB92C6D111}" type="sibTrans" cxnId="{D02BAF39-A032-4E08-8DB4-090642B6E052}">
      <dgm:prSet/>
      <dgm:spPr/>
      <dgm:t>
        <a:bodyPr/>
        <a:lstStyle/>
        <a:p>
          <a:endParaRPr lang="th-TH"/>
        </a:p>
      </dgm:t>
    </dgm:pt>
    <dgm:pt modelId="{C3584BF6-7E21-4B98-8BD3-27796ADA561C}" type="pres">
      <dgm:prSet presAssocID="{20E3A05A-255D-460A-B4D1-C8F2A7D5077D}" presName="Name0" presStyleCnt="0">
        <dgm:presLayoutVars>
          <dgm:chPref val="3"/>
          <dgm:dir/>
          <dgm:animLvl val="lvl"/>
          <dgm:resizeHandles/>
        </dgm:presLayoutVars>
      </dgm:prSet>
      <dgm:spPr/>
      <dgm:t>
        <a:bodyPr/>
        <a:lstStyle/>
        <a:p>
          <a:endParaRPr lang="th-TH"/>
        </a:p>
      </dgm:t>
    </dgm:pt>
    <dgm:pt modelId="{4511D88F-E333-4700-A199-3B6A0F399C49}" type="pres">
      <dgm:prSet presAssocID="{020B9A09-ADF0-4761-9EF7-2B0197858FBE}" presName="horFlow" presStyleCnt="0"/>
      <dgm:spPr/>
    </dgm:pt>
    <dgm:pt modelId="{B256D23B-B20F-4D9E-81D5-A94E01D59ABC}" type="pres">
      <dgm:prSet presAssocID="{020B9A09-ADF0-4761-9EF7-2B0197858FBE}" presName="bigChev" presStyleLbl="node1" presStyleIdx="0" presStyleCnt="1" custScaleX="199530"/>
      <dgm:spPr/>
      <dgm:t>
        <a:bodyPr/>
        <a:lstStyle/>
        <a:p>
          <a:endParaRPr lang="th-TH"/>
        </a:p>
      </dgm:t>
    </dgm:pt>
  </dgm:ptLst>
  <dgm:cxnLst>
    <dgm:cxn modelId="{D02BAF39-A032-4E08-8DB4-090642B6E052}" srcId="{20E3A05A-255D-460A-B4D1-C8F2A7D5077D}" destId="{020B9A09-ADF0-4761-9EF7-2B0197858FBE}" srcOrd="0" destOrd="0" parTransId="{1B26AF37-F79B-487A-9BBC-7C29094707F5}" sibTransId="{F168644D-7C9A-405A-AA05-1FCB92C6D111}"/>
    <dgm:cxn modelId="{7D3A4FCC-32E3-4F5D-90AE-22011E2214CF}" type="presOf" srcId="{020B9A09-ADF0-4761-9EF7-2B0197858FBE}" destId="{B256D23B-B20F-4D9E-81D5-A94E01D59ABC}" srcOrd="0" destOrd="0" presId="urn:microsoft.com/office/officeart/2005/8/layout/lProcess3"/>
    <dgm:cxn modelId="{B82577AF-B6A2-4EFE-A6A3-2D2E0BEAE9C6}" type="presOf" srcId="{20E3A05A-255D-460A-B4D1-C8F2A7D5077D}" destId="{C3584BF6-7E21-4B98-8BD3-27796ADA561C}" srcOrd="0" destOrd="0" presId="urn:microsoft.com/office/officeart/2005/8/layout/lProcess3"/>
    <dgm:cxn modelId="{0C9BFD4D-4BC4-4CBD-B757-0856E65B2BED}" type="presParOf" srcId="{C3584BF6-7E21-4B98-8BD3-27796ADA561C}" destId="{4511D88F-E333-4700-A199-3B6A0F399C49}" srcOrd="0" destOrd="0" presId="urn:microsoft.com/office/officeart/2005/8/layout/lProcess3"/>
    <dgm:cxn modelId="{C6BA592B-B274-412D-8E62-5372C818D1C8}" type="presParOf" srcId="{4511D88F-E333-4700-A199-3B6A0F399C49}" destId="{B256D23B-B20F-4D9E-81D5-A94E01D59AB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E3A05A-255D-460A-B4D1-C8F2A7D5077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h-TH"/>
        </a:p>
      </dgm:t>
    </dgm:pt>
    <dgm:pt modelId="{020B9A09-ADF0-4761-9EF7-2B0197858FBE}">
      <dgm:prSet/>
      <dgm:spPr/>
      <dgm:t>
        <a:bodyPr/>
        <a:lstStyle/>
        <a:p>
          <a:pPr marL="0" marR="0" lvl="1" indent="0" defTabSz="914400" rtl="0" eaLnBrk="1" fontAlgn="auto" latinLnBrk="0" hangingPunct="1">
            <a:lnSpc>
              <a:spcPct val="100000"/>
            </a:lnSpc>
            <a:spcBef>
              <a:spcPts val="0"/>
            </a:spcBef>
            <a:spcAft>
              <a:spcPts val="0"/>
            </a:spcAft>
            <a:buClrTx/>
            <a:buSzTx/>
            <a:buFontTx/>
            <a:buNone/>
            <a:tabLst/>
            <a:defRPr/>
          </a:pPr>
          <a:r>
            <a:rPr lang="en-US" dirty="0" smtClean="0"/>
            <a:t>China </a:t>
          </a:r>
          <a:endParaRPr lang="th-TH" dirty="0"/>
        </a:p>
      </dgm:t>
    </dgm:pt>
    <dgm:pt modelId="{1B26AF37-F79B-487A-9BBC-7C29094707F5}" type="parTrans" cxnId="{D02BAF39-A032-4E08-8DB4-090642B6E052}">
      <dgm:prSet/>
      <dgm:spPr/>
      <dgm:t>
        <a:bodyPr/>
        <a:lstStyle/>
        <a:p>
          <a:endParaRPr lang="th-TH"/>
        </a:p>
      </dgm:t>
    </dgm:pt>
    <dgm:pt modelId="{F168644D-7C9A-405A-AA05-1FCB92C6D111}" type="sibTrans" cxnId="{D02BAF39-A032-4E08-8DB4-090642B6E052}">
      <dgm:prSet/>
      <dgm:spPr/>
      <dgm:t>
        <a:bodyPr/>
        <a:lstStyle/>
        <a:p>
          <a:endParaRPr lang="th-TH"/>
        </a:p>
      </dgm:t>
    </dgm:pt>
    <dgm:pt modelId="{C3584BF6-7E21-4B98-8BD3-27796ADA561C}" type="pres">
      <dgm:prSet presAssocID="{20E3A05A-255D-460A-B4D1-C8F2A7D5077D}" presName="Name0" presStyleCnt="0">
        <dgm:presLayoutVars>
          <dgm:chPref val="3"/>
          <dgm:dir/>
          <dgm:animLvl val="lvl"/>
          <dgm:resizeHandles/>
        </dgm:presLayoutVars>
      </dgm:prSet>
      <dgm:spPr/>
      <dgm:t>
        <a:bodyPr/>
        <a:lstStyle/>
        <a:p>
          <a:endParaRPr lang="th-TH"/>
        </a:p>
      </dgm:t>
    </dgm:pt>
    <dgm:pt modelId="{4511D88F-E333-4700-A199-3B6A0F399C49}" type="pres">
      <dgm:prSet presAssocID="{020B9A09-ADF0-4761-9EF7-2B0197858FBE}" presName="horFlow" presStyleCnt="0"/>
      <dgm:spPr/>
    </dgm:pt>
    <dgm:pt modelId="{B256D23B-B20F-4D9E-81D5-A94E01D59ABC}" type="pres">
      <dgm:prSet presAssocID="{020B9A09-ADF0-4761-9EF7-2B0197858FBE}" presName="bigChev" presStyleLbl="node1" presStyleIdx="0" presStyleCnt="1" custScaleX="199530"/>
      <dgm:spPr/>
      <dgm:t>
        <a:bodyPr/>
        <a:lstStyle/>
        <a:p>
          <a:endParaRPr lang="th-TH"/>
        </a:p>
      </dgm:t>
    </dgm:pt>
  </dgm:ptLst>
  <dgm:cxnLst>
    <dgm:cxn modelId="{149A2D6C-714F-4059-93AA-2C5F26A8E235}" type="presOf" srcId="{020B9A09-ADF0-4761-9EF7-2B0197858FBE}" destId="{B256D23B-B20F-4D9E-81D5-A94E01D59ABC}" srcOrd="0" destOrd="0" presId="urn:microsoft.com/office/officeart/2005/8/layout/lProcess3"/>
    <dgm:cxn modelId="{D02BAF39-A032-4E08-8DB4-090642B6E052}" srcId="{20E3A05A-255D-460A-B4D1-C8F2A7D5077D}" destId="{020B9A09-ADF0-4761-9EF7-2B0197858FBE}" srcOrd="0" destOrd="0" parTransId="{1B26AF37-F79B-487A-9BBC-7C29094707F5}" sibTransId="{F168644D-7C9A-405A-AA05-1FCB92C6D111}"/>
    <dgm:cxn modelId="{AA537E58-4349-4009-9A4E-695EE3D14071}" type="presOf" srcId="{20E3A05A-255D-460A-B4D1-C8F2A7D5077D}" destId="{C3584BF6-7E21-4B98-8BD3-27796ADA561C}" srcOrd="0" destOrd="0" presId="urn:microsoft.com/office/officeart/2005/8/layout/lProcess3"/>
    <dgm:cxn modelId="{7B8D07EA-582E-4F4B-A162-ABE6608CA779}" type="presParOf" srcId="{C3584BF6-7E21-4B98-8BD3-27796ADA561C}" destId="{4511D88F-E333-4700-A199-3B6A0F399C49}" srcOrd="0" destOrd="0" presId="urn:microsoft.com/office/officeart/2005/8/layout/lProcess3"/>
    <dgm:cxn modelId="{127E0DC2-612D-4A72-8E47-A877E0D9DF65}" type="presParOf" srcId="{4511D88F-E333-4700-A199-3B6A0F399C49}" destId="{B256D23B-B20F-4D9E-81D5-A94E01D59AB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E3A05A-255D-460A-B4D1-C8F2A7D5077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h-TH"/>
        </a:p>
      </dgm:t>
    </dgm:pt>
    <dgm:pt modelId="{020B9A09-ADF0-4761-9EF7-2B0197858FBE}">
      <dgm:prSet/>
      <dgm:spPr/>
      <dgm:t>
        <a:bodyPr/>
        <a:lstStyle/>
        <a:p>
          <a:pPr marL="0" marR="0" lvl="1" indent="0" defTabSz="914400" rtl="0" eaLnBrk="1" fontAlgn="auto" latinLnBrk="0" hangingPunct="1">
            <a:lnSpc>
              <a:spcPct val="100000"/>
            </a:lnSpc>
            <a:spcBef>
              <a:spcPts val="0"/>
            </a:spcBef>
            <a:spcAft>
              <a:spcPts val="0"/>
            </a:spcAft>
            <a:buClrTx/>
            <a:buSzTx/>
            <a:buFontTx/>
            <a:buNone/>
            <a:tabLst/>
            <a:defRPr/>
          </a:pPr>
          <a:r>
            <a:rPr lang="en-US" dirty="0" smtClean="0"/>
            <a:t>Japan </a:t>
          </a:r>
          <a:endParaRPr lang="th-TH" dirty="0"/>
        </a:p>
      </dgm:t>
    </dgm:pt>
    <dgm:pt modelId="{1B26AF37-F79B-487A-9BBC-7C29094707F5}" type="parTrans" cxnId="{D02BAF39-A032-4E08-8DB4-090642B6E052}">
      <dgm:prSet/>
      <dgm:spPr/>
      <dgm:t>
        <a:bodyPr/>
        <a:lstStyle/>
        <a:p>
          <a:endParaRPr lang="th-TH"/>
        </a:p>
      </dgm:t>
    </dgm:pt>
    <dgm:pt modelId="{F168644D-7C9A-405A-AA05-1FCB92C6D111}" type="sibTrans" cxnId="{D02BAF39-A032-4E08-8DB4-090642B6E052}">
      <dgm:prSet/>
      <dgm:spPr/>
      <dgm:t>
        <a:bodyPr/>
        <a:lstStyle/>
        <a:p>
          <a:endParaRPr lang="th-TH"/>
        </a:p>
      </dgm:t>
    </dgm:pt>
    <dgm:pt modelId="{C3584BF6-7E21-4B98-8BD3-27796ADA561C}" type="pres">
      <dgm:prSet presAssocID="{20E3A05A-255D-460A-B4D1-C8F2A7D5077D}" presName="Name0" presStyleCnt="0">
        <dgm:presLayoutVars>
          <dgm:chPref val="3"/>
          <dgm:dir/>
          <dgm:animLvl val="lvl"/>
          <dgm:resizeHandles/>
        </dgm:presLayoutVars>
      </dgm:prSet>
      <dgm:spPr/>
      <dgm:t>
        <a:bodyPr/>
        <a:lstStyle/>
        <a:p>
          <a:endParaRPr lang="th-TH"/>
        </a:p>
      </dgm:t>
    </dgm:pt>
    <dgm:pt modelId="{4511D88F-E333-4700-A199-3B6A0F399C49}" type="pres">
      <dgm:prSet presAssocID="{020B9A09-ADF0-4761-9EF7-2B0197858FBE}" presName="horFlow" presStyleCnt="0"/>
      <dgm:spPr/>
    </dgm:pt>
    <dgm:pt modelId="{B256D23B-B20F-4D9E-81D5-A94E01D59ABC}" type="pres">
      <dgm:prSet presAssocID="{020B9A09-ADF0-4761-9EF7-2B0197858FBE}" presName="bigChev" presStyleLbl="node1" presStyleIdx="0" presStyleCnt="1" custScaleX="199530"/>
      <dgm:spPr/>
      <dgm:t>
        <a:bodyPr/>
        <a:lstStyle/>
        <a:p>
          <a:endParaRPr lang="th-TH"/>
        </a:p>
      </dgm:t>
    </dgm:pt>
  </dgm:ptLst>
  <dgm:cxnLst>
    <dgm:cxn modelId="{D02BAF39-A032-4E08-8DB4-090642B6E052}" srcId="{20E3A05A-255D-460A-B4D1-C8F2A7D5077D}" destId="{020B9A09-ADF0-4761-9EF7-2B0197858FBE}" srcOrd="0" destOrd="0" parTransId="{1B26AF37-F79B-487A-9BBC-7C29094707F5}" sibTransId="{F168644D-7C9A-405A-AA05-1FCB92C6D111}"/>
    <dgm:cxn modelId="{2E758480-185A-472D-879A-412C4BE43FA0}" type="presOf" srcId="{20E3A05A-255D-460A-B4D1-C8F2A7D5077D}" destId="{C3584BF6-7E21-4B98-8BD3-27796ADA561C}" srcOrd="0" destOrd="0" presId="urn:microsoft.com/office/officeart/2005/8/layout/lProcess3"/>
    <dgm:cxn modelId="{690017C2-2465-401C-B39E-1E9FBD95B547}" type="presOf" srcId="{020B9A09-ADF0-4761-9EF7-2B0197858FBE}" destId="{B256D23B-B20F-4D9E-81D5-A94E01D59ABC}" srcOrd="0" destOrd="0" presId="urn:microsoft.com/office/officeart/2005/8/layout/lProcess3"/>
    <dgm:cxn modelId="{FE342AEC-05A8-4C9A-8ED4-D0190610E44F}" type="presParOf" srcId="{C3584BF6-7E21-4B98-8BD3-27796ADA561C}" destId="{4511D88F-E333-4700-A199-3B6A0F399C49}" srcOrd="0" destOrd="0" presId="urn:microsoft.com/office/officeart/2005/8/layout/lProcess3"/>
    <dgm:cxn modelId="{015F58CA-6383-408C-9BB2-E922C93F7681}" type="presParOf" srcId="{4511D88F-E333-4700-A199-3B6A0F399C49}" destId="{B256D23B-B20F-4D9E-81D5-A94E01D59AB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E3A05A-255D-460A-B4D1-C8F2A7D5077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h-TH"/>
        </a:p>
      </dgm:t>
    </dgm:pt>
    <dgm:pt modelId="{020B9A09-ADF0-4761-9EF7-2B0197858FBE}">
      <dgm:prSet/>
      <dgm:spPr/>
      <dgm:t>
        <a:bodyPr/>
        <a:lstStyle/>
        <a:p>
          <a:pPr rtl="0"/>
          <a:r>
            <a:rPr lang="en-US" dirty="0" smtClean="0"/>
            <a:t>Korea </a:t>
          </a:r>
          <a:endParaRPr lang="th-TH" dirty="0"/>
        </a:p>
      </dgm:t>
    </dgm:pt>
    <dgm:pt modelId="{1B26AF37-F79B-487A-9BBC-7C29094707F5}" type="parTrans" cxnId="{D02BAF39-A032-4E08-8DB4-090642B6E052}">
      <dgm:prSet/>
      <dgm:spPr/>
      <dgm:t>
        <a:bodyPr/>
        <a:lstStyle/>
        <a:p>
          <a:endParaRPr lang="th-TH"/>
        </a:p>
      </dgm:t>
    </dgm:pt>
    <dgm:pt modelId="{F168644D-7C9A-405A-AA05-1FCB92C6D111}" type="sibTrans" cxnId="{D02BAF39-A032-4E08-8DB4-090642B6E052}">
      <dgm:prSet/>
      <dgm:spPr/>
      <dgm:t>
        <a:bodyPr/>
        <a:lstStyle/>
        <a:p>
          <a:endParaRPr lang="th-TH"/>
        </a:p>
      </dgm:t>
    </dgm:pt>
    <dgm:pt modelId="{C3584BF6-7E21-4B98-8BD3-27796ADA561C}" type="pres">
      <dgm:prSet presAssocID="{20E3A05A-255D-460A-B4D1-C8F2A7D5077D}" presName="Name0" presStyleCnt="0">
        <dgm:presLayoutVars>
          <dgm:chPref val="3"/>
          <dgm:dir/>
          <dgm:animLvl val="lvl"/>
          <dgm:resizeHandles/>
        </dgm:presLayoutVars>
      </dgm:prSet>
      <dgm:spPr/>
      <dgm:t>
        <a:bodyPr/>
        <a:lstStyle/>
        <a:p>
          <a:endParaRPr lang="th-TH"/>
        </a:p>
      </dgm:t>
    </dgm:pt>
    <dgm:pt modelId="{4511D88F-E333-4700-A199-3B6A0F399C49}" type="pres">
      <dgm:prSet presAssocID="{020B9A09-ADF0-4761-9EF7-2B0197858FBE}" presName="horFlow" presStyleCnt="0"/>
      <dgm:spPr/>
    </dgm:pt>
    <dgm:pt modelId="{B256D23B-B20F-4D9E-81D5-A94E01D59ABC}" type="pres">
      <dgm:prSet presAssocID="{020B9A09-ADF0-4761-9EF7-2B0197858FBE}" presName="bigChev" presStyleLbl="node1" presStyleIdx="0" presStyleCnt="1" custScaleX="199530"/>
      <dgm:spPr/>
      <dgm:t>
        <a:bodyPr/>
        <a:lstStyle/>
        <a:p>
          <a:endParaRPr lang="th-TH"/>
        </a:p>
      </dgm:t>
    </dgm:pt>
  </dgm:ptLst>
  <dgm:cxnLst>
    <dgm:cxn modelId="{347DF11D-563E-4473-8DC8-4C81FECB6433}" type="presOf" srcId="{020B9A09-ADF0-4761-9EF7-2B0197858FBE}" destId="{B256D23B-B20F-4D9E-81D5-A94E01D59ABC}" srcOrd="0" destOrd="0" presId="urn:microsoft.com/office/officeart/2005/8/layout/lProcess3"/>
    <dgm:cxn modelId="{D02BAF39-A032-4E08-8DB4-090642B6E052}" srcId="{20E3A05A-255D-460A-B4D1-C8F2A7D5077D}" destId="{020B9A09-ADF0-4761-9EF7-2B0197858FBE}" srcOrd="0" destOrd="0" parTransId="{1B26AF37-F79B-487A-9BBC-7C29094707F5}" sibTransId="{F168644D-7C9A-405A-AA05-1FCB92C6D111}"/>
    <dgm:cxn modelId="{D98547BA-F30E-4A61-9DAF-E7AB1BEB5CA8}" type="presOf" srcId="{20E3A05A-255D-460A-B4D1-C8F2A7D5077D}" destId="{C3584BF6-7E21-4B98-8BD3-27796ADA561C}" srcOrd="0" destOrd="0" presId="urn:microsoft.com/office/officeart/2005/8/layout/lProcess3"/>
    <dgm:cxn modelId="{9528096A-B901-44A8-8E85-B5D0EFAF2E32}" type="presParOf" srcId="{C3584BF6-7E21-4B98-8BD3-27796ADA561C}" destId="{4511D88F-E333-4700-A199-3B6A0F399C49}" srcOrd="0" destOrd="0" presId="urn:microsoft.com/office/officeart/2005/8/layout/lProcess3"/>
    <dgm:cxn modelId="{331953A5-B0D7-4AE8-9CF8-0D669D709E8B}" type="presParOf" srcId="{4511D88F-E333-4700-A199-3B6A0F399C49}" destId="{B256D23B-B20F-4D9E-81D5-A94E01D59AB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E3A05A-255D-460A-B4D1-C8F2A7D5077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h-TH"/>
        </a:p>
      </dgm:t>
    </dgm:pt>
    <dgm:pt modelId="{020B9A09-ADF0-4761-9EF7-2B0197858FBE}">
      <dgm:prSet/>
      <dgm:spPr/>
      <dgm:t>
        <a:bodyPr/>
        <a:lstStyle/>
        <a:p>
          <a:pPr marL="0" marR="0" lvl="1" indent="0" defTabSz="914400" rtl="0" eaLnBrk="1" fontAlgn="auto" latinLnBrk="0" hangingPunct="1">
            <a:lnSpc>
              <a:spcPct val="100000"/>
            </a:lnSpc>
            <a:spcBef>
              <a:spcPts val="0"/>
            </a:spcBef>
            <a:spcAft>
              <a:spcPts val="0"/>
            </a:spcAft>
            <a:buClrTx/>
            <a:buSzTx/>
            <a:buFontTx/>
            <a:buNone/>
            <a:tabLst/>
            <a:defRPr/>
          </a:pPr>
          <a:r>
            <a:rPr lang="en-US" dirty="0" smtClean="0"/>
            <a:t>Vietnam</a:t>
          </a:r>
        </a:p>
      </dgm:t>
    </dgm:pt>
    <dgm:pt modelId="{1B26AF37-F79B-487A-9BBC-7C29094707F5}" type="parTrans" cxnId="{D02BAF39-A032-4E08-8DB4-090642B6E052}">
      <dgm:prSet/>
      <dgm:spPr/>
      <dgm:t>
        <a:bodyPr/>
        <a:lstStyle/>
        <a:p>
          <a:endParaRPr lang="th-TH"/>
        </a:p>
      </dgm:t>
    </dgm:pt>
    <dgm:pt modelId="{F168644D-7C9A-405A-AA05-1FCB92C6D111}" type="sibTrans" cxnId="{D02BAF39-A032-4E08-8DB4-090642B6E052}">
      <dgm:prSet/>
      <dgm:spPr/>
      <dgm:t>
        <a:bodyPr/>
        <a:lstStyle/>
        <a:p>
          <a:endParaRPr lang="th-TH"/>
        </a:p>
      </dgm:t>
    </dgm:pt>
    <dgm:pt modelId="{C3584BF6-7E21-4B98-8BD3-27796ADA561C}" type="pres">
      <dgm:prSet presAssocID="{20E3A05A-255D-460A-B4D1-C8F2A7D5077D}" presName="Name0" presStyleCnt="0">
        <dgm:presLayoutVars>
          <dgm:chPref val="3"/>
          <dgm:dir/>
          <dgm:animLvl val="lvl"/>
          <dgm:resizeHandles/>
        </dgm:presLayoutVars>
      </dgm:prSet>
      <dgm:spPr/>
      <dgm:t>
        <a:bodyPr/>
        <a:lstStyle/>
        <a:p>
          <a:endParaRPr lang="th-TH"/>
        </a:p>
      </dgm:t>
    </dgm:pt>
    <dgm:pt modelId="{4511D88F-E333-4700-A199-3B6A0F399C49}" type="pres">
      <dgm:prSet presAssocID="{020B9A09-ADF0-4761-9EF7-2B0197858FBE}" presName="horFlow" presStyleCnt="0"/>
      <dgm:spPr/>
    </dgm:pt>
    <dgm:pt modelId="{B256D23B-B20F-4D9E-81D5-A94E01D59ABC}" type="pres">
      <dgm:prSet presAssocID="{020B9A09-ADF0-4761-9EF7-2B0197858FBE}" presName="bigChev" presStyleLbl="node1" presStyleIdx="0" presStyleCnt="1" custScaleX="199530"/>
      <dgm:spPr/>
      <dgm:t>
        <a:bodyPr/>
        <a:lstStyle/>
        <a:p>
          <a:endParaRPr lang="th-TH"/>
        </a:p>
      </dgm:t>
    </dgm:pt>
  </dgm:ptLst>
  <dgm:cxnLst>
    <dgm:cxn modelId="{D02BAF39-A032-4E08-8DB4-090642B6E052}" srcId="{20E3A05A-255D-460A-B4D1-C8F2A7D5077D}" destId="{020B9A09-ADF0-4761-9EF7-2B0197858FBE}" srcOrd="0" destOrd="0" parTransId="{1B26AF37-F79B-487A-9BBC-7C29094707F5}" sibTransId="{F168644D-7C9A-405A-AA05-1FCB92C6D111}"/>
    <dgm:cxn modelId="{AD7D5AF7-D6E2-441E-98CC-28F929CDB908}" type="presOf" srcId="{20E3A05A-255D-460A-B4D1-C8F2A7D5077D}" destId="{C3584BF6-7E21-4B98-8BD3-27796ADA561C}" srcOrd="0" destOrd="0" presId="urn:microsoft.com/office/officeart/2005/8/layout/lProcess3"/>
    <dgm:cxn modelId="{4BB9E602-C826-4BCE-8AF8-4E6F06C95A91}" type="presOf" srcId="{020B9A09-ADF0-4761-9EF7-2B0197858FBE}" destId="{B256D23B-B20F-4D9E-81D5-A94E01D59ABC}" srcOrd="0" destOrd="0" presId="urn:microsoft.com/office/officeart/2005/8/layout/lProcess3"/>
    <dgm:cxn modelId="{67D2C90C-E7D5-460B-801B-1FEA823CBC15}" type="presParOf" srcId="{C3584BF6-7E21-4B98-8BD3-27796ADA561C}" destId="{4511D88F-E333-4700-A199-3B6A0F399C49}" srcOrd="0" destOrd="0" presId="urn:microsoft.com/office/officeart/2005/8/layout/lProcess3"/>
    <dgm:cxn modelId="{5662EB0D-479C-425D-87FA-FF98321DF4CE}" type="presParOf" srcId="{4511D88F-E333-4700-A199-3B6A0F399C49}" destId="{B256D23B-B20F-4D9E-81D5-A94E01D59AB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E3A05A-255D-460A-B4D1-C8F2A7D5077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h-TH"/>
        </a:p>
      </dgm:t>
    </dgm:pt>
    <dgm:pt modelId="{020B9A09-ADF0-4761-9EF7-2B0197858FBE}">
      <dgm:prSet/>
      <dgm:spPr/>
      <dgm:t>
        <a:bodyPr/>
        <a:lstStyle/>
        <a:p>
          <a:pPr marL="0" marR="0" lvl="1" indent="0" defTabSz="914400" rtl="0" eaLnBrk="1" fontAlgn="auto" latinLnBrk="0" hangingPunct="1">
            <a:lnSpc>
              <a:spcPct val="100000"/>
            </a:lnSpc>
            <a:spcBef>
              <a:spcPts val="0"/>
            </a:spcBef>
            <a:spcAft>
              <a:spcPts val="0"/>
            </a:spcAft>
            <a:buClrTx/>
            <a:buSzTx/>
            <a:buFontTx/>
            <a:buNone/>
            <a:tabLst/>
            <a:defRPr/>
          </a:pPr>
          <a:r>
            <a:rPr lang="en-US" dirty="0" smtClean="0"/>
            <a:t>Tibet-Bhutan</a:t>
          </a:r>
          <a:endParaRPr lang="th-TH" dirty="0" smtClean="0"/>
        </a:p>
        <a:p>
          <a:pPr marL="0" marR="0" lvl="1" indent="0" defTabSz="914400" rtl="0" eaLnBrk="1" fontAlgn="auto" latinLnBrk="0" hangingPunct="1">
            <a:lnSpc>
              <a:spcPct val="100000"/>
            </a:lnSpc>
            <a:spcBef>
              <a:spcPts val="0"/>
            </a:spcBef>
            <a:spcAft>
              <a:spcPts val="0"/>
            </a:spcAft>
            <a:buClrTx/>
            <a:buSzTx/>
            <a:buFontTx/>
            <a:buNone/>
            <a:tabLst/>
            <a:defRPr/>
          </a:pPr>
          <a:endParaRPr lang="th-TH" dirty="0"/>
        </a:p>
      </dgm:t>
    </dgm:pt>
    <dgm:pt modelId="{1B26AF37-F79B-487A-9BBC-7C29094707F5}" type="parTrans" cxnId="{D02BAF39-A032-4E08-8DB4-090642B6E052}">
      <dgm:prSet/>
      <dgm:spPr/>
      <dgm:t>
        <a:bodyPr/>
        <a:lstStyle/>
        <a:p>
          <a:endParaRPr lang="th-TH"/>
        </a:p>
      </dgm:t>
    </dgm:pt>
    <dgm:pt modelId="{F168644D-7C9A-405A-AA05-1FCB92C6D111}" type="sibTrans" cxnId="{D02BAF39-A032-4E08-8DB4-090642B6E052}">
      <dgm:prSet/>
      <dgm:spPr/>
      <dgm:t>
        <a:bodyPr/>
        <a:lstStyle/>
        <a:p>
          <a:endParaRPr lang="th-TH"/>
        </a:p>
      </dgm:t>
    </dgm:pt>
    <dgm:pt modelId="{C3584BF6-7E21-4B98-8BD3-27796ADA561C}" type="pres">
      <dgm:prSet presAssocID="{20E3A05A-255D-460A-B4D1-C8F2A7D5077D}" presName="Name0" presStyleCnt="0">
        <dgm:presLayoutVars>
          <dgm:chPref val="3"/>
          <dgm:dir/>
          <dgm:animLvl val="lvl"/>
          <dgm:resizeHandles/>
        </dgm:presLayoutVars>
      </dgm:prSet>
      <dgm:spPr/>
      <dgm:t>
        <a:bodyPr/>
        <a:lstStyle/>
        <a:p>
          <a:endParaRPr lang="th-TH"/>
        </a:p>
      </dgm:t>
    </dgm:pt>
    <dgm:pt modelId="{4511D88F-E333-4700-A199-3B6A0F399C49}" type="pres">
      <dgm:prSet presAssocID="{020B9A09-ADF0-4761-9EF7-2B0197858FBE}" presName="horFlow" presStyleCnt="0"/>
      <dgm:spPr/>
    </dgm:pt>
    <dgm:pt modelId="{B256D23B-B20F-4D9E-81D5-A94E01D59ABC}" type="pres">
      <dgm:prSet presAssocID="{020B9A09-ADF0-4761-9EF7-2B0197858FBE}" presName="bigChev" presStyleLbl="node1" presStyleIdx="0" presStyleCnt="1" custScaleX="199530"/>
      <dgm:spPr/>
      <dgm:t>
        <a:bodyPr/>
        <a:lstStyle/>
        <a:p>
          <a:endParaRPr lang="th-TH"/>
        </a:p>
      </dgm:t>
    </dgm:pt>
  </dgm:ptLst>
  <dgm:cxnLst>
    <dgm:cxn modelId="{D02BAF39-A032-4E08-8DB4-090642B6E052}" srcId="{20E3A05A-255D-460A-B4D1-C8F2A7D5077D}" destId="{020B9A09-ADF0-4761-9EF7-2B0197858FBE}" srcOrd="0" destOrd="0" parTransId="{1B26AF37-F79B-487A-9BBC-7C29094707F5}" sibTransId="{F168644D-7C9A-405A-AA05-1FCB92C6D111}"/>
    <dgm:cxn modelId="{1E68477B-238C-4358-9DB0-BB1F0BDBEE7C}" type="presOf" srcId="{020B9A09-ADF0-4761-9EF7-2B0197858FBE}" destId="{B256D23B-B20F-4D9E-81D5-A94E01D59ABC}" srcOrd="0" destOrd="0" presId="urn:microsoft.com/office/officeart/2005/8/layout/lProcess3"/>
    <dgm:cxn modelId="{C67CEF9E-A0A6-476F-A04F-BB6B58209297}" type="presOf" srcId="{20E3A05A-255D-460A-B4D1-C8F2A7D5077D}" destId="{C3584BF6-7E21-4B98-8BD3-27796ADA561C}" srcOrd="0" destOrd="0" presId="urn:microsoft.com/office/officeart/2005/8/layout/lProcess3"/>
    <dgm:cxn modelId="{8DCC30C5-CCD3-4597-B0F1-6A358CAA34BE}" type="presParOf" srcId="{C3584BF6-7E21-4B98-8BD3-27796ADA561C}" destId="{4511D88F-E333-4700-A199-3B6A0F399C49}" srcOrd="0" destOrd="0" presId="urn:microsoft.com/office/officeart/2005/8/layout/lProcess3"/>
    <dgm:cxn modelId="{31236E7D-A9D3-4DCB-B4CF-40B828061EC0}" type="presParOf" srcId="{4511D88F-E333-4700-A199-3B6A0F399C49}" destId="{B256D23B-B20F-4D9E-81D5-A94E01D59AB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D8B5B-5C83-4100-9F8A-C2AFA67DBDC7}">
      <dsp:nvSpPr>
        <dsp:cNvPr id="0" name=""/>
        <dsp:cNvSpPr/>
      </dsp:nvSpPr>
      <dsp:spPr>
        <a:xfrm>
          <a:off x="216018" y="8767"/>
          <a:ext cx="5328603" cy="14946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b="1" kern="1200" baseline="0" dirty="0" smtClean="0"/>
            <a:t>Buddhist Art in Asia</a:t>
          </a:r>
          <a:endParaRPr lang="th-TH" sz="2800" kern="1200" dirty="0"/>
        </a:p>
      </dsp:txBody>
      <dsp:txXfrm>
        <a:off x="288980" y="81729"/>
        <a:ext cx="5182679" cy="1348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6D23B-B20F-4D9E-81D5-A94E01D59ABC}">
      <dsp:nvSpPr>
        <dsp:cNvPr id="0" name=""/>
        <dsp:cNvSpPr/>
      </dsp:nvSpPr>
      <dsp:spPr>
        <a:xfrm>
          <a:off x="370381" y="156"/>
          <a:ext cx="4598172" cy="92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lvl="0" algn="ctr" defTabSz="2178050" rtl="0">
            <a:lnSpc>
              <a:spcPct val="90000"/>
            </a:lnSpc>
            <a:spcBef>
              <a:spcPct val="0"/>
            </a:spcBef>
            <a:spcAft>
              <a:spcPct val="35000"/>
            </a:spcAft>
          </a:pPr>
          <a:r>
            <a:rPr lang="en-US" sz="4900" kern="1200" dirty="0" smtClean="0"/>
            <a:t>Afghanistan </a:t>
          </a:r>
          <a:endParaRPr lang="th-TH" sz="4900" kern="1200" dirty="0"/>
        </a:p>
      </dsp:txBody>
      <dsp:txXfrm>
        <a:off x="831281" y="156"/>
        <a:ext cx="3676372" cy="921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6D23B-B20F-4D9E-81D5-A94E01D59ABC}">
      <dsp:nvSpPr>
        <dsp:cNvPr id="0" name=""/>
        <dsp:cNvSpPr/>
      </dsp:nvSpPr>
      <dsp:spPr>
        <a:xfrm>
          <a:off x="370381" y="156"/>
          <a:ext cx="4598172" cy="92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0" bIns="30480" numCol="1" spcCol="1270" anchor="ctr" anchorCtr="0">
          <a:no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en-US" sz="4800" kern="1200" dirty="0" smtClean="0"/>
            <a:t>Central Asia </a:t>
          </a:r>
          <a:endParaRPr lang="th-TH" sz="4800" kern="1200" dirty="0"/>
        </a:p>
      </dsp:txBody>
      <dsp:txXfrm>
        <a:off x="831281" y="156"/>
        <a:ext cx="3676372" cy="921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6D23B-B20F-4D9E-81D5-A94E01D59ABC}">
      <dsp:nvSpPr>
        <dsp:cNvPr id="0" name=""/>
        <dsp:cNvSpPr/>
      </dsp:nvSpPr>
      <dsp:spPr>
        <a:xfrm>
          <a:off x="370381" y="156"/>
          <a:ext cx="4598172" cy="92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33020" rIns="0" bIns="33020" numCol="1" spcCol="1270" anchor="ctr" anchorCtr="0">
          <a:no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en-US" sz="5200" kern="1200" dirty="0" smtClean="0"/>
            <a:t>China </a:t>
          </a:r>
          <a:endParaRPr lang="th-TH" sz="5200" kern="1200" dirty="0"/>
        </a:p>
      </dsp:txBody>
      <dsp:txXfrm>
        <a:off x="831281" y="156"/>
        <a:ext cx="3676372" cy="921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6D23B-B20F-4D9E-81D5-A94E01D59ABC}">
      <dsp:nvSpPr>
        <dsp:cNvPr id="0" name=""/>
        <dsp:cNvSpPr/>
      </dsp:nvSpPr>
      <dsp:spPr>
        <a:xfrm>
          <a:off x="370381" y="156"/>
          <a:ext cx="4598172" cy="92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33020" rIns="0" bIns="33020" numCol="1" spcCol="1270" anchor="ctr" anchorCtr="0">
          <a:no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en-US" sz="5200" kern="1200" dirty="0" smtClean="0"/>
            <a:t>Japan </a:t>
          </a:r>
          <a:endParaRPr lang="th-TH" sz="5200" kern="1200" dirty="0"/>
        </a:p>
      </dsp:txBody>
      <dsp:txXfrm>
        <a:off x="831281" y="156"/>
        <a:ext cx="3676372" cy="921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6D23B-B20F-4D9E-81D5-A94E01D59ABC}">
      <dsp:nvSpPr>
        <dsp:cNvPr id="0" name=""/>
        <dsp:cNvSpPr/>
      </dsp:nvSpPr>
      <dsp:spPr>
        <a:xfrm>
          <a:off x="370381" y="156"/>
          <a:ext cx="4598172" cy="92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36830" rIns="0" bIns="36830" numCol="1" spcCol="1270" anchor="ctr" anchorCtr="0">
          <a:noAutofit/>
        </a:bodyPr>
        <a:lstStyle/>
        <a:p>
          <a:pPr lvl="0" algn="ctr" defTabSz="2578100" rtl="0">
            <a:lnSpc>
              <a:spcPct val="90000"/>
            </a:lnSpc>
            <a:spcBef>
              <a:spcPct val="0"/>
            </a:spcBef>
            <a:spcAft>
              <a:spcPct val="35000"/>
            </a:spcAft>
          </a:pPr>
          <a:r>
            <a:rPr lang="en-US" sz="5800" kern="1200" dirty="0" smtClean="0"/>
            <a:t>Korea </a:t>
          </a:r>
          <a:endParaRPr lang="th-TH" sz="5800" kern="1200" dirty="0"/>
        </a:p>
      </dsp:txBody>
      <dsp:txXfrm>
        <a:off x="831281" y="156"/>
        <a:ext cx="3676372" cy="921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6D23B-B20F-4D9E-81D5-A94E01D59ABC}">
      <dsp:nvSpPr>
        <dsp:cNvPr id="0" name=""/>
        <dsp:cNvSpPr/>
      </dsp:nvSpPr>
      <dsp:spPr>
        <a:xfrm>
          <a:off x="370381" y="156"/>
          <a:ext cx="4598172" cy="92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34925" rIns="0" bIns="34925" numCol="1" spcCol="1270" anchor="ctr" anchorCtr="0">
          <a:no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en-US" sz="5500" kern="1200" dirty="0" smtClean="0"/>
            <a:t>Vietnam</a:t>
          </a:r>
        </a:p>
      </dsp:txBody>
      <dsp:txXfrm>
        <a:off x="831281" y="156"/>
        <a:ext cx="3676372" cy="921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6D23B-B20F-4D9E-81D5-A94E01D59ABC}">
      <dsp:nvSpPr>
        <dsp:cNvPr id="0" name=""/>
        <dsp:cNvSpPr/>
      </dsp:nvSpPr>
      <dsp:spPr>
        <a:xfrm>
          <a:off x="370381" y="156"/>
          <a:ext cx="4598172" cy="92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en-US" sz="3000" kern="1200" dirty="0" smtClean="0"/>
            <a:t>Tibet-Bhutan</a:t>
          </a:r>
          <a:endParaRPr lang="th-TH" sz="3000" kern="1200" dirty="0" smtClean="0"/>
        </a:p>
        <a:p>
          <a:pPr marL="0" marR="0" lvl="1" indent="0" algn="ctr" defTabSz="914400" rtl="0" eaLnBrk="1" fontAlgn="auto" latinLnBrk="0" hangingPunct="1">
            <a:lnSpc>
              <a:spcPct val="100000"/>
            </a:lnSpc>
            <a:spcBef>
              <a:spcPct val="0"/>
            </a:spcBef>
            <a:spcAft>
              <a:spcPts val="0"/>
            </a:spcAft>
            <a:buClrTx/>
            <a:buSzTx/>
            <a:buFontTx/>
            <a:buNone/>
            <a:tabLst/>
            <a:defRPr/>
          </a:pPr>
          <a:endParaRPr lang="th-TH" sz="3000" kern="1200" dirty="0"/>
        </a:p>
      </dsp:txBody>
      <dsp:txXfrm>
        <a:off x="831281" y="156"/>
        <a:ext cx="3676372" cy="9218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15FD50-1F94-4B4D-AAC7-EA0856CDE996}" type="datetimeFigureOut">
              <a:rPr lang="th-TH" smtClean="0"/>
              <a:t>27/06/56</a:t>
            </a:fld>
            <a:endParaRPr lang="th-TH"/>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th-TH"/>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E45432F-5668-4A3B-88C0-47EE4527EC5C}" type="slidenum">
              <a:rPr lang="th-TH" smtClean="0"/>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15FD50-1F94-4B4D-AAC7-EA0856CDE996}" type="datetimeFigureOut">
              <a:rPr lang="th-TH" smtClean="0"/>
              <a:t>27/06/56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E45432F-5668-4A3B-88C0-47EE4527EC5C}" type="slidenum">
              <a:rPr lang="th-TH" smtClean="0"/>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15FD50-1F94-4B4D-AAC7-EA0856CDE996}" type="datetimeFigureOut">
              <a:rPr lang="th-TH" smtClean="0"/>
              <a:t>27/06/56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E45432F-5668-4A3B-88C0-47EE4527EC5C}" type="slidenum">
              <a:rPr lang="th-TH" smtClean="0"/>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15FD50-1F94-4B4D-AAC7-EA0856CDE996}" type="datetimeFigureOut">
              <a:rPr lang="th-TH" smtClean="0"/>
              <a:t>27/06/56</a:t>
            </a:fld>
            <a:endParaRPr lang="th-TH"/>
          </a:p>
        </p:txBody>
      </p:sp>
      <p:sp>
        <p:nvSpPr>
          <p:cNvPr id="9" name="Slide Number Placeholder 8"/>
          <p:cNvSpPr>
            <a:spLocks noGrp="1"/>
          </p:cNvSpPr>
          <p:nvPr>
            <p:ph type="sldNum" sz="quarter" idx="15"/>
          </p:nvPr>
        </p:nvSpPr>
        <p:spPr/>
        <p:txBody>
          <a:bodyPr rtlCol="0"/>
          <a:lstStyle/>
          <a:p>
            <a:fld id="{AE45432F-5668-4A3B-88C0-47EE4527EC5C}" type="slidenum">
              <a:rPr lang="th-TH" smtClean="0"/>
              <a:t>‹#›</a:t>
            </a:fld>
            <a:endParaRPr lang="th-TH"/>
          </a:p>
        </p:txBody>
      </p:sp>
      <p:sp>
        <p:nvSpPr>
          <p:cNvPr id="10" name="Footer Placeholder 9"/>
          <p:cNvSpPr>
            <a:spLocks noGrp="1"/>
          </p:cNvSpPr>
          <p:nvPr>
            <p:ph type="ftr" sz="quarter" idx="16"/>
          </p:nvPr>
        </p:nvSpPr>
        <p:spPr/>
        <p:txBody>
          <a:bodyPr rtlCol="0"/>
          <a:lstStyle/>
          <a:p>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15FD50-1F94-4B4D-AAC7-EA0856CDE996}" type="datetimeFigureOut">
              <a:rPr lang="th-TH" smtClean="0"/>
              <a:t>27/06/56</a:t>
            </a:fld>
            <a:endParaRPr lang="th-TH"/>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th-TH"/>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E45432F-5668-4A3B-88C0-47EE4527EC5C}" type="slidenum">
              <a:rPr lang="th-TH" smtClean="0"/>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15FD50-1F94-4B4D-AAC7-EA0856CDE996}" type="datetimeFigureOut">
              <a:rPr lang="th-TH" smtClean="0"/>
              <a:t>27/06/56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E45432F-5668-4A3B-88C0-47EE4527EC5C}" type="slidenum">
              <a:rPr lang="th-TH" smtClean="0"/>
              <a:t>‹#›</a:t>
            </a:fld>
            <a:endParaRPr lang="th-TH"/>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15FD50-1F94-4B4D-AAC7-EA0856CDE996}" type="datetimeFigureOut">
              <a:rPr lang="th-TH" smtClean="0"/>
              <a:t>27/06/56</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AE45432F-5668-4A3B-88C0-47EE4527EC5C}" type="slidenum">
              <a:rPr lang="th-TH" smtClean="0"/>
              <a:t>‹#›</a:t>
            </a:fld>
            <a:endParaRPr lang="th-TH"/>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15FD50-1F94-4B4D-AAC7-EA0856CDE996}" type="datetimeFigureOut">
              <a:rPr lang="th-TH" smtClean="0"/>
              <a:t>27/06/56</a:t>
            </a:fld>
            <a:endParaRPr lang="th-TH"/>
          </a:p>
        </p:txBody>
      </p:sp>
      <p:sp>
        <p:nvSpPr>
          <p:cNvPr id="7" name="Slide Number Placeholder 6"/>
          <p:cNvSpPr>
            <a:spLocks noGrp="1"/>
          </p:cNvSpPr>
          <p:nvPr>
            <p:ph type="sldNum" sz="quarter" idx="11"/>
          </p:nvPr>
        </p:nvSpPr>
        <p:spPr/>
        <p:txBody>
          <a:bodyPr rtlCol="0"/>
          <a:lstStyle/>
          <a:p>
            <a:fld id="{AE45432F-5668-4A3B-88C0-47EE4527EC5C}" type="slidenum">
              <a:rPr lang="th-TH" smtClean="0"/>
              <a:t>‹#›</a:t>
            </a:fld>
            <a:endParaRPr lang="th-TH"/>
          </a:p>
        </p:txBody>
      </p:sp>
      <p:sp>
        <p:nvSpPr>
          <p:cNvPr id="8" name="Footer Placeholder 7"/>
          <p:cNvSpPr>
            <a:spLocks noGrp="1"/>
          </p:cNvSpPr>
          <p:nvPr>
            <p:ph type="ftr" sz="quarter" idx="12"/>
          </p:nvPr>
        </p:nvSpPr>
        <p:spPr/>
        <p:txBody>
          <a:bodyPr rtlCol="0"/>
          <a:lstStyle/>
          <a:p>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5FD50-1F94-4B4D-AAC7-EA0856CDE996}" type="datetimeFigureOut">
              <a:rPr lang="th-TH" smtClean="0"/>
              <a:t>27/06/56</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AE45432F-5668-4A3B-88C0-47EE4527EC5C}" type="slidenum">
              <a:rPr lang="th-TH" smtClean="0"/>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15FD50-1F94-4B4D-AAC7-EA0856CDE996}" type="datetimeFigureOut">
              <a:rPr lang="th-TH" smtClean="0"/>
              <a:t>27/06/56</a:t>
            </a:fld>
            <a:endParaRPr lang="th-TH"/>
          </a:p>
        </p:txBody>
      </p:sp>
      <p:sp>
        <p:nvSpPr>
          <p:cNvPr id="22" name="Slide Number Placeholder 21"/>
          <p:cNvSpPr>
            <a:spLocks noGrp="1"/>
          </p:cNvSpPr>
          <p:nvPr>
            <p:ph type="sldNum" sz="quarter" idx="15"/>
          </p:nvPr>
        </p:nvSpPr>
        <p:spPr/>
        <p:txBody>
          <a:bodyPr rtlCol="0"/>
          <a:lstStyle/>
          <a:p>
            <a:fld id="{AE45432F-5668-4A3B-88C0-47EE4527EC5C}" type="slidenum">
              <a:rPr lang="th-TH" smtClean="0"/>
              <a:t>‹#›</a:t>
            </a:fld>
            <a:endParaRPr lang="th-TH"/>
          </a:p>
        </p:txBody>
      </p:sp>
      <p:sp>
        <p:nvSpPr>
          <p:cNvPr id="23" name="Footer Placeholder 22"/>
          <p:cNvSpPr>
            <a:spLocks noGrp="1"/>
          </p:cNvSpPr>
          <p:nvPr>
            <p:ph type="ftr" sz="quarter" idx="16"/>
          </p:nvPr>
        </p:nvSpPr>
        <p:spPr/>
        <p:txBody>
          <a:bodyPr rtlCol="0"/>
          <a:lstStyle/>
          <a:p>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15FD50-1F94-4B4D-AAC7-EA0856CDE996}" type="datetimeFigureOut">
              <a:rPr lang="th-TH" smtClean="0"/>
              <a:t>27/06/56</a:t>
            </a:fld>
            <a:endParaRPr lang="th-TH"/>
          </a:p>
        </p:txBody>
      </p:sp>
      <p:sp>
        <p:nvSpPr>
          <p:cNvPr id="18" name="Slide Number Placeholder 17"/>
          <p:cNvSpPr>
            <a:spLocks noGrp="1"/>
          </p:cNvSpPr>
          <p:nvPr>
            <p:ph type="sldNum" sz="quarter" idx="11"/>
          </p:nvPr>
        </p:nvSpPr>
        <p:spPr/>
        <p:txBody>
          <a:bodyPr rtlCol="0"/>
          <a:lstStyle/>
          <a:p>
            <a:fld id="{AE45432F-5668-4A3B-88C0-47EE4527EC5C}" type="slidenum">
              <a:rPr lang="th-TH" smtClean="0"/>
              <a:t>‹#›</a:t>
            </a:fld>
            <a:endParaRPr lang="th-TH"/>
          </a:p>
        </p:txBody>
      </p:sp>
      <p:sp>
        <p:nvSpPr>
          <p:cNvPr id="21" name="Footer Placeholder 20"/>
          <p:cNvSpPr>
            <a:spLocks noGrp="1"/>
          </p:cNvSpPr>
          <p:nvPr>
            <p:ph type="ftr" sz="quarter" idx="12"/>
          </p:nvPr>
        </p:nvSpPr>
        <p:spPr/>
        <p:txBody>
          <a:bodyPr rtlCol="0"/>
          <a:lstStyle/>
          <a:p>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15FD50-1F94-4B4D-AAC7-EA0856CDE996}" type="datetimeFigureOut">
              <a:rPr lang="th-TH" smtClean="0"/>
              <a:t>27/06/56</a:t>
            </a:fld>
            <a:endParaRPr lang="th-TH"/>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h-TH"/>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E45432F-5668-4A3B-88C0-47EE4527EC5C}" type="slidenum">
              <a:rPr lang="th-TH" smtClean="0"/>
              <a:t>‹#›</a:t>
            </a:fld>
            <a:endParaRPr lang="th-T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en.wikipedia.org/wiki/Buddhist_art"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00346796"/>
              </p:ext>
            </p:extLst>
          </p:nvPr>
        </p:nvGraphicFramePr>
        <p:xfrm>
          <a:off x="2123728" y="1268760"/>
          <a:ext cx="5760640"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a:xfrm>
            <a:off x="2267744" y="3501008"/>
            <a:ext cx="6172200" cy="1371600"/>
          </a:xfrm>
        </p:spPr>
        <p:txBody>
          <a:bodyPr>
            <a:normAutofit lnSpcReduction="10000"/>
          </a:bodyPr>
          <a:lstStyle/>
          <a:p>
            <a:endParaRPr lang="en-US" b="0" dirty="0" smtClean="0"/>
          </a:p>
          <a:p>
            <a:endParaRPr lang="en-US" b="0" dirty="0"/>
          </a:p>
          <a:p>
            <a:r>
              <a:rPr lang="en-US" b="0" dirty="0" smtClean="0"/>
              <a:t>Lectured </a:t>
            </a:r>
            <a:r>
              <a:rPr lang="en-US" b="0" dirty="0"/>
              <a:t>by</a:t>
            </a:r>
          </a:p>
          <a:p>
            <a:r>
              <a:rPr lang="en-US" b="0" dirty="0"/>
              <a:t>Ven. </a:t>
            </a:r>
            <a:r>
              <a:rPr lang="en-US" b="0" dirty="0" err="1"/>
              <a:t>Phramaha</a:t>
            </a:r>
            <a:r>
              <a:rPr lang="en-US" b="0" dirty="0"/>
              <a:t> </a:t>
            </a:r>
            <a:r>
              <a:rPr lang="en-US" b="0" dirty="0" err="1"/>
              <a:t>Somphong</a:t>
            </a:r>
            <a:r>
              <a:rPr lang="en-US" b="0" dirty="0"/>
              <a:t> </a:t>
            </a:r>
            <a:r>
              <a:rPr lang="en-US" b="0" dirty="0" err="1"/>
              <a:t>Santacitto</a:t>
            </a:r>
            <a:r>
              <a:rPr lang="en-US" b="0" dirty="0"/>
              <a:t>, Ph.D.</a:t>
            </a:r>
            <a:endParaRPr lang="th-TH" b="0" dirty="0"/>
          </a:p>
          <a:p>
            <a:endParaRPr lang="th-TH" dirty="0"/>
          </a:p>
        </p:txBody>
      </p:sp>
    </p:spTree>
    <p:extLst>
      <p:ext uri="{BB962C8B-B14F-4D97-AF65-F5344CB8AC3E}">
        <p14:creationId xmlns:p14="http://schemas.microsoft.com/office/powerpoint/2010/main" val="158660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dirty="0"/>
          </a:p>
        </p:txBody>
      </p:sp>
      <p:sp>
        <p:nvSpPr>
          <p:cNvPr id="3" name="Content Placeholder 2"/>
          <p:cNvSpPr>
            <a:spLocks noGrp="1"/>
          </p:cNvSpPr>
          <p:nvPr>
            <p:ph sz="quarter" idx="1"/>
          </p:nvPr>
        </p:nvSpPr>
        <p:spPr/>
        <p:txBody>
          <a:bodyPr/>
          <a:lstStyle/>
          <a:p>
            <a:r>
              <a:rPr lang="en-US" dirty="0"/>
              <a:t>Buddhist art originated in India in the 6th century BC and </a:t>
            </a:r>
            <a:r>
              <a:rPr lang="en-US" dirty="0" err="1"/>
              <a:t>and</a:t>
            </a:r>
            <a:r>
              <a:rPr lang="en-US" dirty="0"/>
              <a:t> evolved as it came into contact with other cultures in Asia.</a:t>
            </a:r>
          </a:p>
          <a:p>
            <a:endParaRPr lang="th-TH" dirty="0"/>
          </a:p>
        </p:txBody>
      </p:sp>
      <p:sp>
        <p:nvSpPr>
          <p:cNvPr id="4" name="Content Placeholder 3"/>
          <p:cNvSpPr>
            <a:spLocks noGrp="1"/>
          </p:cNvSpPr>
          <p:nvPr>
            <p:ph sz="quarter" idx="2"/>
          </p:nvPr>
        </p:nvSpPr>
        <p:spPr/>
        <p:txBody>
          <a:bodyPr/>
          <a:lstStyle/>
          <a:p>
            <a:endParaRPr lang="th-TH"/>
          </a:p>
        </p:txBody>
      </p:sp>
    </p:spTree>
    <p:extLst>
      <p:ext uri="{BB962C8B-B14F-4D97-AF65-F5344CB8AC3E}">
        <p14:creationId xmlns:p14="http://schemas.microsoft.com/office/powerpoint/2010/main" val="4152651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Indian Art of Buddhism</a:t>
            </a:r>
            <a:endParaRPr lang="th-TH" b="1" dirty="0">
              <a:solidFill>
                <a:schemeClr val="tx1"/>
              </a:solidFill>
            </a:endParaRPr>
          </a:p>
        </p:txBody>
      </p:sp>
      <p:sp>
        <p:nvSpPr>
          <p:cNvPr id="3" name="Content Placeholder 2"/>
          <p:cNvSpPr>
            <a:spLocks noGrp="1"/>
          </p:cNvSpPr>
          <p:nvPr>
            <p:ph sz="quarter" idx="1"/>
          </p:nvPr>
        </p:nvSpPr>
        <p:spPr>
          <a:xfrm>
            <a:off x="467544" y="1772816"/>
            <a:ext cx="3657600" cy="4572000"/>
          </a:xfrm>
        </p:spPr>
        <p:txBody>
          <a:bodyPr/>
          <a:lstStyle/>
          <a:p>
            <a:r>
              <a:rPr lang="en-US" b="1" dirty="0"/>
              <a:t>Northern Art</a:t>
            </a:r>
            <a:r>
              <a:rPr lang="th-TH" b="1" dirty="0"/>
              <a:t> </a:t>
            </a:r>
            <a:r>
              <a:rPr lang="th-TH" b="1" dirty="0" smtClean="0"/>
              <a:t>–</a:t>
            </a:r>
          </a:p>
          <a:p>
            <a:pPr lvl="1"/>
            <a:r>
              <a:rPr lang="en-US" dirty="0" smtClean="0"/>
              <a:t>Afghanistan </a:t>
            </a:r>
          </a:p>
          <a:p>
            <a:pPr lvl="1"/>
            <a:r>
              <a:rPr lang="en-US" dirty="0" smtClean="0"/>
              <a:t>Central Asia</a:t>
            </a:r>
          </a:p>
          <a:p>
            <a:pPr lvl="1"/>
            <a:r>
              <a:rPr lang="en-US" dirty="0" smtClean="0"/>
              <a:t>China </a:t>
            </a:r>
          </a:p>
          <a:p>
            <a:pPr lvl="1"/>
            <a:r>
              <a:rPr lang="en-US" dirty="0" smtClean="0"/>
              <a:t>Japan </a:t>
            </a:r>
          </a:p>
          <a:p>
            <a:pPr lvl="1"/>
            <a:r>
              <a:rPr lang="en-US" dirty="0" smtClean="0"/>
              <a:t>Korea</a:t>
            </a:r>
          </a:p>
          <a:p>
            <a:pPr lvl="1"/>
            <a:r>
              <a:rPr lang="en-US" dirty="0" smtClean="0"/>
              <a:t>Vietnam</a:t>
            </a:r>
          </a:p>
          <a:p>
            <a:pPr lvl="1"/>
            <a:r>
              <a:rPr lang="en-US" dirty="0" smtClean="0"/>
              <a:t>Tibet</a:t>
            </a:r>
          </a:p>
          <a:p>
            <a:pPr lvl="1"/>
            <a:r>
              <a:rPr lang="en-US" dirty="0" smtClean="0"/>
              <a:t>Bhutan</a:t>
            </a:r>
            <a:r>
              <a:rPr lang="en-US" dirty="0"/>
              <a:t>	</a:t>
            </a:r>
            <a:endParaRPr lang="th-TH" dirty="0"/>
          </a:p>
        </p:txBody>
      </p:sp>
      <p:sp>
        <p:nvSpPr>
          <p:cNvPr id="4" name="Content Placeholder 3"/>
          <p:cNvSpPr>
            <a:spLocks noGrp="1"/>
          </p:cNvSpPr>
          <p:nvPr>
            <p:ph sz="quarter" idx="2"/>
          </p:nvPr>
        </p:nvSpPr>
        <p:spPr>
          <a:xfrm>
            <a:off x="4427984" y="1700808"/>
            <a:ext cx="3657600" cy="3767328"/>
          </a:xfrm>
        </p:spPr>
        <p:txBody>
          <a:bodyPr/>
          <a:lstStyle/>
          <a:p>
            <a:r>
              <a:rPr lang="en-US" b="1" dirty="0"/>
              <a:t>Southern Art – </a:t>
            </a:r>
            <a:endParaRPr lang="en-US" b="1" dirty="0" smtClean="0"/>
          </a:p>
          <a:p>
            <a:pPr lvl="1"/>
            <a:r>
              <a:rPr lang="en-US" dirty="0" smtClean="0"/>
              <a:t>Sri Lanka</a:t>
            </a:r>
          </a:p>
          <a:p>
            <a:pPr lvl="1"/>
            <a:r>
              <a:rPr lang="en-US" dirty="0" smtClean="0"/>
              <a:t>Cambodia</a:t>
            </a:r>
          </a:p>
          <a:p>
            <a:pPr lvl="1"/>
            <a:r>
              <a:rPr lang="en-US" dirty="0" smtClean="0"/>
              <a:t>Myanmar</a:t>
            </a:r>
          </a:p>
          <a:p>
            <a:pPr lvl="1"/>
            <a:r>
              <a:rPr lang="en-US" dirty="0" smtClean="0"/>
              <a:t>Thailand</a:t>
            </a:r>
          </a:p>
          <a:p>
            <a:pPr lvl="1"/>
            <a:r>
              <a:rPr lang="en-US" dirty="0" smtClean="0"/>
              <a:t>Malaysia</a:t>
            </a:r>
          </a:p>
          <a:p>
            <a:pPr lvl="1"/>
            <a:r>
              <a:rPr lang="en-US" dirty="0" smtClean="0"/>
              <a:t>Indonesia</a:t>
            </a:r>
          </a:p>
          <a:p>
            <a:pPr lvl="1"/>
            <a:endParaRPr lang="th-TH" dirty="0"/>
          </a:p>
          <a:p>
            <a:endParaRPr lang="th-TH" dirty="0"/>
          </a:p>
        </p:txBody>
      </p:sp>
    </p:spTree>
    <p:extLst>
      <p:ext uri="{BB962C8B-B14F-4D97-AF65-F5344CB8AC3E}">
        <p14:creationId xmlns:p14="http://schemas.microsoft.com/office/powerpoint/2010/main" val="35849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Northern Art</a:t>
            </a:r>
            <a:r>
              <a:rPr lang="th-TH" b="1" dirty="0"/>
              <a:t> – </a:t>
            </a:r>
            <a:endParaRPr lang="th-TH" dirty="0"/>
          </a:p>
        </p:txBody>
      </p:sp>
      <p:sp>
        <p:nvSpPr>
          <p:cNvPr id="3" name="Content Placeholder 2"/>
          <p:cNvSpPr>
            <a:spLocks noGrp="1"/>
          </p:cNvSpPr>
          <p:nvPr>
            <p:ph sz="quarter" idx="1"/>
          </p:nvPr>
        </p:nvSpPr>
        <p:spPr>
          <a:xfrm>
            <a:off x="1043608" y="1628800"/>
            <a:ext cx="3657600" cy="4572000"/>
          </a:xfrm>
        </p:spPr>
        <p:txBody>
          <a:bodyPr/>
          <a:lstStyle/>
          <a:p>
            <a:pPr lvl="1"/>
            <a:r>
              <a:rPr lang="en-US" dirty="0" smtClean="0"/>
              <a:t>Afghanistan </a:t>
            </a:r>
            <a:endParaRPr lang="en-US" dirty="0"/>
          </a:p>
          <a:p>
            <a:pPr lvl="1"/>
            <a:r>
              <a:rPr lang="en-US" dirty="0"/>
              <a:t>Central Asia</a:t>
            </a:r>
          </a:p>
          <a:p>
            <a:pPr lvl="1"/>
            <a:r>
              <a:rPr lang="en-US" dirty="0"/>
              <a:t>China </a:t>
            </a:r>
          </a:p>
          <a:p>
            <a:pPr lvl="1"/>
            <a:r>
              <a:rPr lang="en-US" dirty="0"/>
              <a:t>Japan </a:t>
            </a:r>
          </a:p>
          <a:p>
            <a:pPr lvl="1"/>
            <a:r>
              <a:rPr lang="en-US" dirty="0"/>
              <a:t>Korea</a:t>
            </a:r>
          </a:p>
          <a:p>
            <a:pPr lvl="1"/>
            <a:r>
              <a:rPr lang="en-US" dirty="0"/>
              <a:t>Vietnam</a:t>
            </a:r>
          </a:p>
          <a:p>
            <a:pPr lvl="1"/>
            <a:r>
              <a:rPr lang="en-US" dirty="0"/>
              <a:t>Tibet</a:t>
            </a:r>
          </a:p>
          <a:p>
            <a:pPr lvl="1"/>
            <a:r>
              <a:rPr lang="en-US" dirty="0"/>
              <a:t>Bhutan</a:t>
            </a:r>
            <a:endParaRPr lang="th-TH"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851920" y="692696"/>
            <a:ext cx="4176464" cy="5563259"/>
          </a:xfrm>
        </p:spPr>
      </p:pic>
    </p:spTree>
    <p:extLst>
      <p:ext uri="{BB962C8B-B14F-4D97-AF65-F5344CB8AC3E}">
        <p14:creationId xmlns:p14="http://schemas.microsoft.com/office/powerpoint/2010/main" val="2916924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48680" y="1124744"/>
            <a:ext cx="11130039" cy="4382452"/>
          </a:xfrm>
        </p:spPr>
      </p:pic>
    </p:spTree>
    <p:extLst>
      <p:ext uri="{BB962C8B-B14F-4D97-AF65-F5344CB8AC3E}">
        <p14:creationId xmlns:p14="http://schemas.microsoft.com/office/powerpoint/2010/main" val="1908438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28338085"/>
              </p:ext>
            </p:extLst>
          </p:nvPr>
        </p:nvGraphicFramePr>
        <p:xfrm>
          <a:off x="2267744" y="404664"/>
          <a:ext cx="5338936" cy="92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txBody>
          <a:bodyPr>
            <a:normAutofit/>
          </a:bodyPr>
          <a:lstStyle/>
          <a:p>
            <a:pPr algn="thaiDist"/>
            <a:r>
              <a:rPr lang="en-US" dirty="0" smtClean="0"/>
              <a:t>Persisting for </a:t>
            </a:r>
            <a:r>
              <a:rPr lang="en-US" dirty="0"/>
              <a:t>several centuries </a:t>
            </a:r>
            <a:r>
              <a:rPr lang="en-US" dirty="0" smtClean="0"/>
              <a:t>- spread </a:t>
            </a:r>
            <a:r>
              <a:rPr lang="en-US" dirty="0"/>
              <a:t>of Islam in the 7th century such as the </a:t>
            </a:r>
            <a:r>
              <a:rPr lang="en-US" dirty="0" err="1"/>
              <a:t>Buddhas</a:t>
            </a:r>
            <a:r>
              <a:rPr lang="en-US" dirty="0"/>
              <a:t> of </a:t>
            </a:r>
            <a:r>
              <a:rPr lang="en-US" dirty="0" err="1"/>
              <a:t>Bamyan</a:t>
            </a:r>
            <a:r>
              <a:rPr lang="en-US" dirty="0"/>
              <a:t>, other sculptures, in stucco, schist or clay, display very strong blending of Indian post-Gupta mannerism and Classical influence, Hellenistic or possibly even Greco-Roman</a:t>
            </a:r>
            <a:r>
              <a:rPr lang="en-US" dirty="0" smtClean="0"/>
              <a:t>.</a:t>
            </a:r>
            <a:endParaRPr lang="en-US" dirty="0"/>
          </a:p>
          <a:p>
            <a:pPr algn="thaiDist"/>
            <a:r>
              <a:rPr lang="en-US" dirty="0" smtClean="0"/>
              <a:t>Suffering of </a:t>
            </a:r>
            <a:r>
              <a:rPr lang="en-US" dirty="0"/>
              <a:t>numerous attacks, which culminated with the systematic destructions by the Taliban regime. </a:t>
            </a:r>
            <a:endParaRPr lang="en-US" dirty="0" smtClean="0"/>
          </a:p>
          <a:p>
            <a:pPr algn="thaiDist"/>
            <a:r>
              <a:rPr lang="en-US" dirty="0" smtClean="0"/>
              <a:t>The destruction of the </a:t>
            </a:r>
            <a:r>
              <a:rPr lang="en-US" dirty="0" err="1"/>
              <a:t>Buddhas</a:t>
            </a:r>
            <a:r>
              <a:rPr lang="en-US" dirty="0"/>
              <a:t> of </a:t>
            </a:r>
            <a:r>
              <a:rPr lang="en-US" dirty="0" err="1"/>
              <a:t>Bamyan</a:t>
            </a:r>
            <a:r>
              <a:rPr lang="en-US" dirty="0"/>
              <a:t>, the sculptures of </a:t>
            </a:r>
            <a:r>
              <a:rPr lang="en-US" dirty="0" err="1"/>
              <a:t>Hadda</a:t>
            </a:r>
            <a:r>
              <a:rPr lang="en-US" dirty="0"/>
              <a:t>, and many of the remaining artifacts at the Afghanistan </a:t>
            </a:r>
            <a:r>
              <a:rPr lang="en-US" dirty="0" smtClean="0"/>
              <a:t>museum. </a:t>
            </a:r>
            <a:endParaRPr lang="en-US" dirty="0"/>
          </a:p>
        </p:txBody>
      </p:sp>
    </p:spTree>
    <p:extLst>
      <p:ext uri="{BB962C8B-B14F-4D97-AF65-F5344CB8AC3E}">
        <p14:creationId xmlns:p14="http://schemas.microsoft.com/office/powerpoint/2010/main" val="1717209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4968552" cy="706090"/>
          </a:xfrm>
        </p:spPr>
        <p:txBody>
          <a:bodyPr>
            <a:noAutofit/>
          </a:bodyPr>
          <a:lstStyle/>
          <a:p>
            <a:r>
              <a:rPr lang="en-US" sz="2000" dirty="0"/>
              <a:t>Statue from a Buddhist monastery, 700 AD, </a:t>
            </a:r>
            <a:r>
              <a:rPr lang="en-US" sz="2000" dirty="0" smtClean="0"/>
              <a:t>Afghanistan</a:t>
            </a:r>
            <a:endParaRPr lang="th-TH" sz="2000"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1236353"/>
            <a:ext cx="3174456" cy="5040560"/>
          </a:xfrm>
        </p:spPr>
      </p:pic>
      <p:sp>
        <p:nvSpPr>
          <p:cNvPr id="5" name="Title 1"/>
          <p:cNvSpPr txBox="1">
            <a:spLocks/>
          </p:cNvSpPr>
          <p:nvPr/>
        </p:nvSpPr>
        <p:spPr>
          <a:xfrm>
            <a:off x="3959783" y="5661248"/>
            <a:ext cx="4464495" cy="706090"/>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2000" dirty="0" err="1" smtClean="0"/>
              <a:t>Babiyan</a:t>
            </a:r>
            <a:r>
              <a:rPr lang="en-US" sz="2000" dirty="0" smtClean="0"/>
              <a:t> Buddha, Afghanistan</a:t>
            </a:r>
            <a:endParaRPr lang="th-TH"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1988840"/>
            <a:ext cx="5256287" cy="3352800"/>
          </a:xfrm>
          <a:prstGeom prst="rect">
            <a:avLst/>
          </a:prstGeom>
        </p:spPr>
      </p:pic>
    </p:spTree>
    <p:extLst>
      <p:ext uri="{BB962C8B-B14F-4D97-AF65-F5344CB8AC3E}">
        <p14:creationId xmlns:p14="http://schemas.microsoft.com/office/powerpoint/2010/main" val="3625664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11360" y="3291108"/>
            <a:ext cx="6817298" cy="358732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9527"/>
            <a:ext cx="5400675" cy="3438525"/>
          </a:xfrm>
          <a:prstGeom prst="rect">
            <a:avLst/>
          </a:prstGeom>
        </p:spPr>
      </p:pic>
    </p:spTree>
    <p:extLst>
      <p:ext uri="{BB962C8B-B14F-4D97-AF65-F5344CB8AC3E}">
        <p14:creationId xmlns:p14="http://schemas.microsoft.com/office/powerpoint/2010/main" val="651068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79636813"/>
              </p:ext>
            </p:extLst>
          </p:nvPr>
        </p:nvGraphicFramePr>
        <p:xfrm>
          <a:off x="2267744" y="404664"/>
          <a:ext cx="5338936" cy="92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467544" y="1484784"/>
            <a:ext cx="7467600" cy="4873752"/>
          </a:xfrm>
        </p:spPr>
        <p:txBody>
          <a:bodyPr>
            <a:noAutofit/>
          </a:bodyPr>
          <a:lstStyle/>
          <a:p>
            <a:r>
              <a:rPr lang="en-US" sz="1600" dirty="0" err="1"/>
              <a:t>Serindian</a:t>
            </a:r>
            <a:r>
              <a:rPr lang="en-US" sz="1600" dirty="0"/>
              <a:t> art, 6th-7th </a:t>
            </a:r>
            <a:r>
              <a:rPr lang="en-US" sz="1600" dirty="0" smtClean="0"/>
              <a:t>century </a:t>
            </a:r>
            <a:r>
              <a:rPr lang="en-US" sz="1600" dirty="0"/>
              <a:t>(wall paintings and reliefs in numerous caves, portable paintings on canvas, sculpture, ritual objects), </a:t>
            </a:r>
            <a:endParaRPr lang="en-US" sz="1600" dirty="0" smtClean="0"/>
          </a:p>
          <a:p>
            <a:r>
              <a:rPr lang="en-US" sz="1600" dirty="0" smtClean="0"/>
              <a:t>Playing </a:t>
            </a:r>
            <a:r>
              <a:rPr lang="en-US" sz="1600" dirty="0"/>
              <a:t>the role of a meeting place between China, India and Persia. During the 2nd century BCE, </a:t>
            </a:r>
            <a:endParaRPr lang="en-US" sz="1600" dirty="0" smtClean="0"/>
          </a:p>
          <a:p>
            <a:r>
              <a:rPr lang="en-US" sz="1600" dirty="0" smtClean="0"/>
              <a:t>The </a:t>
            </a:r>
            <a:r>
              <a:rPr lang="en-US" sz="1600" dirty="0"/>
              <a:t>expansion of the Former Han to the West led to increased contact with the Hellenistic civilizations of Asia, especially the Greco-Bactrian Kingdom.</a:t>
            </a:r>
          </a:p>
          <a:p>
            <a:r>
              <a:rPr lang="en-US" sz="1600" dirty="0" smtClean="0"/>
              <a:t>The </a:t>
            </a:r>
            <a:r>
              <a:rPr lang="en-US" sz="1600" dirty="0"/>
              <a:t>expansion of Buddhism to the North led to the formation of Buddhist communities and even Buddhist kingdoms in the oasis of Central Asia. </a:t>
            </a:r>
            <a:endParaRPr lang="en-US" sz="1600" dirty="0" smtClean="0"/>
          </a:p>
          <a:p>
            <a:r>
              <a:rPr lang="en-US" sz="1600" dirty="0" smtClean="0"/>
              <a:t>Some </a:t>
            </a:r>
            <a:r>
              <a:rPr lang="en-US" sz="1600" dirty="0"/>
              <a:t>Silk Road cities consisted almost entirely of Buddhist stupas and monasteries, and it seems that one of their main objectives was to welcome and service travelers between East and West.</a:t>
            </a:r>
          </a:p>
          <a:p>
            <a:r>
              <a:rPr lang="en-US" sz="1600" dirty="0" smtClean="0"/>
              <a:t>Revealing rich </a:t>
            </a:r>
            <a:r>
              <a:rPr lang="en-US" sz="1600" dirty="0" err="1" smtClean="0"/>
              <a:t>Serindian</a:t>
            </a:r>
            <a:r>
              <a:rPr lang="en-US" sz="1600" dirty="0" smtClean="0"/>
              <a:t> art and its multiple </a:t>
            </a:r>
            <a:r>
              <a:rPr lang="en-US" sz="1600" dirty="0"/>
              <a:t>influences from Indian and Hellenistic </a:t>
            </a:r>
            <a:r>
              <a:rPr lang="en-US" sz="1600" dirty="0" smtClean="0"/>
              <a:t>cultures in the </a:t>
            </a:r>
            <a:r>
              <a:rPr lang="en-US" sz="1600" dirty="0"/>
              <a:t>eastern part of Central Asia (Chinese Turkestan (</a:t>
            </a:r>
            <a:r>
              <a:rPr lang="en-US" sz="1600" dirty="0" err="1"/>
              <a:t>Tarim</a:t>
            </a:r>
            <a:r>
              <a:rPr lang="en-US" sz="1600" dirty="0"/>
              <a:t> Basin, Xinjiang) </a:t>
            </a:r>
            <a:endParaRPr lang="en-US" sz="1600" dirty="0" smtClean="0"/>
          </a:p>
          <a:p>
            <a:r>
              <a:rPr lang="en-US" sz="1600" dirty="0" smtClean="0"/>
              <a:t>Finding works </a:t>
            </a:r>
            <a:r>
              <a:rPr lang="en-US" sz="1600" dirty="0"/>
              <a:t>of art reminiscent of the </a:t>
            </a:r>
            <a:r>
              <a:rPr lang="en-US" sz="1600" dirty="0" err="1"/>
              <a:t>Gandharan</a:t>
            </a:r>
            <a:r>
              <a:rPr lang="en-US" sz="1600" dirty="0"/>
              <a:t> style, as well as scriptures in the </a:t>
            </a:r>
            <a:r>
              <a:rPr lang="en-US" sz="1600" dirty="0" err="1"/>
              <a:t>Gandhari</a:t>
            </a:r>
            <a:r>
              <a:rPr lang="en-US" sz="1600" dirty="0"/>
              <a:t> script </a:t>
            </a:r>
            <a:r>
              <a:rPr lang="en-US" sz="1600" dirty="0" err="1" smtClean="0"/>
              <a:t>Kharoshti</a:t>
            </a:r>
            <a:r>
              <a:rPr lang="en-US" sz="1600" dirty="0" smtClean="0"/>
              <a:t>. </a:t>
            </a:r>
          </a:p>
          <a:p>
            <a:r>
              <a:rPr lang="en-US" sz="1600" dirty="0" smtClean="0"/>
              <a:t>These </a:t>
            </a:r>
            <a:r>
              <a:rPr lang="en-US" sz="1600" dirty="0"/>
              <a:t>influences were rapidly absorbed however by the vigorous Chinese culture, and a strongly Chinese particularism develops from that point.</a:t>
            </a:r>
            <a:endParaRPr lang="th-TH" sz="1600" dirty="0"/>
          </a:p>
        </p:txBody>
      </p:sp>
    </p:spTree>
    <p:extLst>
      <p:ext uri="{BB962C8B-B14F-4D97-AF65-F5344CB8AC3E}">
        <p14:creationId xmlns:p14="http://schemas.microsoft.com/office/powerpoint/2010/main" val="836640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Serindian</a:t>
            </a:r>
            <a:r>
              <a:rPr lang="en-US" dirty="0"/>
              <a:t> art, 6th-7th century terracotta, </a:t>
            </a:r>
            <a:r>
              <a:rPr lang="en-US" dirty="0" err="1"/>
              <a:t>Tumshuq</a:t>
            </a:r>
            <a:r>
              <a:rPr lang="en-US" dirty="0"/>
              <a:t> (Xinjiang)</a:t>
            </a:r>
            <a:r>
              <a:rPr lang="th-TH" dirty="0"/>
              <a:t/>
            </a:r>
            <a:br>
              <a:rPr lang="th-TH" dirty="0"/>
            </a:br>
            <a:endParaRPr lang="th-TH"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39850" y="1611312"/>
            <a:ext cx="5702300" cy="4851400"/>
          </a:xfrm>
        </p:spPr>
      </p:pic>
    </p:spTree>
    <p:extLst>
      <p:ext uri="{BB962C8B-B14F-4D97-AF65-F5344CB8AC3E}">
        <p14:creationId xmlns:p14="http://schemas.microsoft.com/office/powerpoint/2010/main" val="2523098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188640"/>
            <a:ext cx="8784976" cy="6484595"/>
          </a:xfrm>
        </p:spPr>
      </p:pic>
    </p:spTree>
    <p:extLst>
      <p:ext uri="{BB962C8B-B14F-4D97-AF65-F5344CB8AC3E}">
        <p14:creationId xmlns:p14="http://schemas.microsoft.com/office/powerpoint/2010/main" val="3282825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3528" y="1268760"/>
            <a:ext cx="8415613" cy="5240560"/>
          </a:xfrm>
        </p:spPr>
      </p:pic>
      <p:sp>
        <p:nvSpPr>
          <p:cNvPr id="6" name="Title 1"/>
          <p:cNvSpPr>
            <a:spLocks noGrp="1"/>
          </p:cNvSpPr>
          <p:nvPr>
            <p:ph type="title"/>
          </p:nvPr>
        </p:nvSpPr>
        <p:spPr>
          <a:xfrm>
            <a:off x="827584" y="0"/>
            <a:ext cx="7467600" cy="1143000"/>
          </a:xfrm>
        </p:spPr>
        <p:txBody>
          <a:bodyPr/>
          <a:lstStyle/>
          <a:p>
            <a:r>
              <a:rPr lang="en-US" dirty="0" smtClean="0"/>
              <a:t>Route of trade and religious dissemination in Asia</a:t>
            </a:r>
            <a:endParaRPr lang="th-TH" dirty="0"/>
          </a:p>
        </p:txBody>
      </p:sp>
    </p:spTree>
    <p:extLst>
      <p:ext uri="{BB962C8B-B14F-4D97-AF65-F5344CB8AC3E}">
        <p14:creationId xmlns:p14="http://schemas.microsoft.com/office/powerpoint/2010/main" val="393733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lstStyle/>
          <a:p>
            <a:r>
              <a:rPr lang="en-US" dirty="0"/>
              <a:t>CHINA</a:t>
            </a:r>
            <a:endParaRPr lang="th-TH" dirty="0"/>
          </a:p>
        </p:txBody>
      </p:sp>
      <p:graphicFrame>
        <p:nvGraphicFramePr>
          <p:cNvPr id="3" name="Table 2"/>
          <p:cNvGraphicFramePr>
            <a:graphicFrameLocks noGrp="1"/>
          </p:cNvGraphicFramePr>
          <p:nvPr>
            <p:extLst>
              <p:ext uri="{D42A27DB-BD31-4B8C-83A1-F6EECF244321}">
                <p14:modId xmlns:p14="http://schemas.microsoft.com/office/powerpoint/2010/main" val="2453928593"/>
              </p:ext>
            </p:extLst>
          </p:nvPr>
        </p:nvGraphicFramePr>
        <p:xfrm>
          <a:off x="323528" y="764704"/>
          <a:ext cx="8496944" cy="5349240"/>
        </p:xfrm>
        <a:graphic>
          <a:graphicData uri="http://schemas.openxmlformats.org/drawingml/2006/table">
            <a:tbl>
              <a:tblPr firstRow="1" bandRow="1">
                <a:tableStyleId>{5C22544A-7EE6-4342-B048-85BDC9FD1C3A}</a:tableStyleId>
              </a:tblPr>
              <a:tblGrid>
                <a:gridCol w="1296144"/>
                <a:gridCol w="6840760"/>
                <a:gridCol w="360040"/>
              </a:tblGrid>
              <a:tr h="370840">
                <a:tc>
                  <a:txBody>
                    <a:bodyPr/>
                    <a:lstStyle/>
                    <a:p>
                      <a:pPr algn="ctr"/>
                      <a:r>
                        <a:rPr lang="en-US" sz="1600" dirty="0" smtClean="0">
                          <a:cs typeface="+mn-cs"/>
                        </a:rPr>
                        <a:t>Cen.</a:t>
                      </a:r>
                      <a:endParaRPr lang="th-TH" sz="1600" dirty="0">
                        <a:cs typeface="+mn-cs"/>
                      </a:endParaRPr>
                    </a:p>
                  </a:txBody>
                  <a:tcPr/>
                </a:tc>
                <a:tc>
                  <a:txBody>
                    <a:bodyPr/>
                    <a:lstStyle/>
                    <a:p>
                      <a:pPr algn="ctr"/>
                      <a:r>
                        <a:rPr lang="en-US" sz="1600" dirty="0" smtClean="0">
                          <a:cs typeface="+mn-cs"/>
                        </a:rPr>
                        <a:t>Major Events</a:t>
                      </a:r>
                      <a:endParaRPr lang="th-TH" sz="1600" dirty="0">
                        <a:cs typeface="+mn-cs"/>
                      </a:endParaRPr>
                    </a:p>
                  </a:txBody>
                  <a:tcPr/>
                </a:tc>
                <a:tc>
                  <a:txBody>
                    <a:bodyPr/>
                    <a:lstStyle/>
                    <a:p>
                      <a:endParaRPr lang="th-TH" sz="1600">
                        <a:cs typeface="+mn-cs"/>
                      </a:endParaRPr>
                    </a:p>
                  </a:txBody>
                  <a:tcPr/>
                </a:tc>
              </a:tr>
              <a:tr h="370840">
                <a:tc>
                  <a:txBody>
                    <a:bodyPr/>
                    <a:lstStyle/>
                    <a:p>
                      <a:r>
                        <a:rPr kumimoji="0" lang="en-US" sz="1600" b="1" i="0" u="none" strike="noStrike" kern="1200" baseline="0" dirty="0" smtClean="0">
                          <a:solidFill>
                            <a:schemeClr val="dk1"/>
                          </a:solidFill>
                          <a:effectLst/>
                          <a:latin typeface="+mn-lt"/>
                          <a:ea typeface="+mn-ea"/>
                          <a:cs typeface="+mn-cs"/>
                        </a:rPr>
                        <a:t>67 C.E.</a:t>
                      </a:r>
                      <a:endParaRPr lang="th-TH" sz="1600" b="1" dirty="0">
                        <a:effectLst/>
                        <a:latin typeface="+mn-lt"/>
                        <a:cs typeface="+mn-cs"/>
                      </a:endParaRPr>
                    </a:p>
                  </a:txBody>
                  <a:tcPr/>
                </a:tc>
                <a:tc>
                  <a:txBody>
                    <a:bodyPr/>
                    <a:lstStyle/>
                    <a:p>
                      <a:r>
                        <a:rPr kumimoji="0" lang="en-US" sz="1600" b="0" i="0" u="none" strike="noStrike" kern="1200" baseline="0" dirty="0" smtClean="0">
                          <a:solidFill>
                            <a:schemeClr val="dk1"/>
                          </a:solidFill>
                          <a:latin typeface="+mn-lt"/>
                          <a:ea typeface="+mn-ea"/>
                          <a:cs typeface="+mn-cs"/>
                        </a:rPr>
                        <a:t>Two Indian Buddhist missionaries are reputed to arrive at the court of Emperor Ming (r. 58–75 C.E.) of the Han dynasty (206 B.C.E.–220 C.E.), where they translate the first Buddhist sutras into Chinese.</a:t>
                      </a:r>
                      <a:endParaRPr lang="th-TH" sz="1600" dirty="0">
                        <a:cs typeface="+mn-cs"/>
                      </a:endParaRPr>
                    </a:p>
                  </a:txBody>
                  <a:tcPr/>
                </a:tc>
                <a:tc>
                  <a:txBody>
                    <a:bodyPr/>
                    <a:lstStyle/>
                    <a:p>
                      <a:endParaRPr lang="th-TH" sz="1600" dirty="0">
                        <a:cs typeface="+mn-cs"/>
                      </a:endParaRPr>
                    </a:p>
                  </a:txBody>
                  <a:tcPr/>
                </a:tc>
              </a:tr>
              <a:tr h="370840">
                <a:tc>
                  <a:txBody>
                    <a:bodyPr/>
                    <a:lstStyle/>
                    <a:p>
                      <a:r>
                        <a:rPr kumimoji="0" lang="th-TH" sz="1800" b="1" i="0" u="none" strike="noStrike" kern="1200" baseline="0" dirty="0" smtClean="0">
                          <a:solidFill>
                            <a:schemeClr val="dk1"/>
                          </a:solidFill>
                          <a:effectLst/>
                          <a:latin typeface="+mn-lt"/>
                          <a:ea typeface="+mn-ea"/>
                          <a:cs typeface="+mn-cs"/>
                        </a:rPr>
                        <a:t>148</a:t>
                      </a:r>
                      <a:endParaRPr lang="th-TH" sz="1800" b="1" dirty="0">
                        <a:effectLst/>
                        <a:latin typeface="+mn-lt"/>
                        <a:cs typeface="+mn-cs"/>
                      </a:endParaRPr>
                    </a:p>
                  </a:txBody>
                  <a:tcPr/>
                </a:tc>
                <a:tc>
                  <a:txBody>
                    <a:bodyPr/>
                    <a:lstStyle/>
                    <a:p>
                      <a:r>
                        <a:rPr kumimoji="0" lang="en-US" sz="1600" b="0" i="0" u="none" strike="noStrike" kern="1200" baseline="0" dirty="0" smtClean="0">
                          <a:solidFill>
                            <a:schemeClr val="dk1"/>
                          </a:solidFill>
                          <a:latin typeface="+mn-lt"/>
                          <a:ea typeface="+mn-ea"/>
                          <a:cs typeface="+mn-cs"/>
                        </a:rPr>
                        <a:t>The Parthian AN SHIGAO arrives in the Chinese capital of Luoyang; he translates forty-one scriptures of MAINSTREAM BUDDHIST SCHOOLS into Chinese.</a:t>
                      </a:r>
                      <a:endParaRPr lang="th-TH" sz="1600" dirty="0">
                        <a:cs typeface="+mn-cs"/>
                      </a:endParaRPr>
                    </a:p>
                  </a:txBody>
                  <a:tcPr/>
                </a:tc>
                <a:tc>
                  <a:txBody>
                    <a:bodyPr/>
                    <a:lstStyle/>
                    <a:p>
                      <a:endParaRPr lang="th-TH" sz="1600" dirty="0">
                        <a:cs typeface="+mn-cs"/>
                      </a:endParaRPr>
                    </a:p>
                  </a:txBody>
                  <a:tcPr/>
                </a:tc>
              </a:tr>
              <a:tr h="370840">
                <a:tc>
                  <a:txBody>
                    <a:bodyPr/>
                    <a:lstStyle/>
                    <a:p>
                      <a:r>
                        <a:rPr kumimoji="0" lang="th-TH" sz="1800" b="1" i="0" u="none" strike="noStrike" kern="1200" baseline="0" dirty="0" smtClean="0">
                          <a:solidFill>
                            <a:schemeClr val="dk1"/>
                          </a:solidFill>
                          <a:effectLst/>
                          <a:latin typeface="+mn-lt"/>
                          <a:ea typeface="+mn-ea"/>
                          <a:cs typeface="+mn-cs"/>
                        </a:rPr>
                        <a:t>366</a:t>
                      </a:r>
                      <a:endParaRPr lang="th-TH" sz="1800" b="1" dirty="0">
                        <a:effectLst/>
                        <a:latin typeface="+mn-lt"/>
                        <a:cs typeface="+mn-cs"/>
                      </a:endParaRPr>
                    </a:p>
                  </a:txBody>
                  <a:tcPr/>
                </a:tc>
                <a:tc>
                  <a:txBody>
                    <a:bodyPr/>
                    <a:lstStyle/>
                    <a:p>
                      <a:r>
                        <a:rPr kumimoji="0" lang="en-US" sz="1600" b="0" i="0" u="none" strike="noStrike" kern="1200" baseline="0" dirty="0" smtClean="0">
                          <a:solidFill>
                            <a:schemeClr val="dk1"/>
                          </a:solidFill>
                          <a:latin typeface="+mn-lt"/>
                          <a:ea typeface="+mn-ea"/>
                          <a:cs typeface="+mn-cs"/>
                        </a:rPr>
                        <a:t>Construction of Buddhist cave shrines at DUNHUANG begins.</a:t>
                      </a:r>
                      <a:endParaRPr lang="th-TH" sz="1600" dirty="0">
                        <a:cs typeface="+mn-cs"/>
                      </a:endParaRPr>
                    </a:p>
                  </a:txBody>
                  <a:tcPr/>
                </a:tc>
                <a:tc>
                  <a:txBody>
                    <a:bodyPr/>
                    <a:lstStyle/>
                    <a:p>
                      <a:endParaRPr lang="th-TH" sz="1600">
                        <a:cs typeface="+mn-cs"/>
                      </a:endParaRPr>
                    </a:p>
                  </a:txBody>
                  <a:tcPr/>
                </a:tc>
              </a:tr>
              <a:tr h="370840">
                <a:tc>
                  <a:txBody>
                    <a:bodyPr/>
                    <a:lstStyle/>
                    <a:p>
                      <a:r>
                        <a:rPr kumimoji="0" lang="th-TH" sz="1800" b="1" i="0" u="none" strike="noStrike" kern="1200" baseline="0" dirty="0" smtClean="0">
                          <a:solidFill>
                            <a:schemeClr val="dk1"/>
                          </a:solidFill>
                          <a:effectLst/>
                          <a:latin typeface="+mn-lt"/>
                          <a:ea typeface="+mn-ea"/>
                          <a:cs typeface="+mn-cs"/>
                        </a:rPr>
                        <a:t>399</a:t>
                      </a:r>
                      <a:endParaRPr lang="th-TH" sz="1800" b="1" dirty="0">
                        <a:effectLst/>
                        <a:latin typeface="+mn-lt"/>
                        <a:cs typeface="+mn-cs"/>
                      </a:endParaRPr>
                    </a:p>
                  </a:txBody>
                  <a:tcPr/>
                </a:tc>
                <a:tc>
                  <a:txBody>
                    <a:bodyPr/>
                    <a:lstStyle/>
                    <a:p>
                      <a:r>
                        <a:rPr kumimoji="0" lang="en-US" sz="1600" b="0" i="0" u="none" strike="noStrike" kern="1200" baseline="0" dirty="0" smtClean="0">
                          <a:solidFill>
                            <a:schemeClr val="dk1"/>
                          </a:solidFill>
                          <a:latin typeface="+mn-lt"/>
                          <a:ea typeface="+mn-ea"/>
                          <a:cs typeface="+mn-cs"/>
                        </a:rPr>
                        <a:t>Chinese scholar–pilgrim FAXIAN (ca. 337–ca. 418) departs for INDIA in search of Buddhist teachings.</a:t>
                      </a:r>
                      <a:endParaRPr lang="th-TH" sz="1600" dirty="0">
                        <a:cs typeface="+mn-cs"/>
                      </a:endParaRPr>
                    </a:p>
                  </a:txBody>
                  <a:tcPr/>
                </a:tc>
                <a:tc>
                  <a:txBody>
                    <a:bodyPr/>
                    <a:lstStyle/>
                    <a:p>
                      <a:endParaRPr lang="th-TH" sz="1600">
                        <a:cs typeface="+mn-cs"/>
                      </a:endParaRPr>
                    </a:p>
                  </a:txBody>
                  <a:tcPr/>
                </a:tc>
              </a:tr>
              <a:tr h="370840">
                <a:tc>
                  <a:txBody>
                    <a:bodyPr/>
                    <a:lstStyle/>
                    <a:p>
                      <a:r>
                        <a:rPr kumimoji="0" lang="th-TH" sz="1800" b="1" i="0" u="none" strike="noStrike" kern="1200" baseline="0" dirty="0" smtClean="0">
                          <a:solidFill>
                            <a:schemeClr val="dk1"/>
                          </a:solidFill>
                          <a:effectLst/>
                          <a:latin typeface="+mn-lt"/>
                          <a:ea typeface="+mn-ea"/>
                          <a:cs typeface="+mn-cs"/>
                        </a:rPr>
                        <a:t>401</a:t>
                      </a:r>
                      <a:endParaRPr lang="th-TH" sz="1800" b="1" dirty="0">
                        <a:effectLst/>
                        <a:latin typeface="+mn-lt"/>
                        <a:cs typeface="+mn-cs"/>
                      </a:endParaRPr>
                    </a:p>
                  </a:txBody>
                  <a:tcPr/>
                </a:tc>
                <a:tc>
                  <a:txBody>
                    <a:bodyPr/>
                    <a:lstStyle/>
                    <a:p>
                      <a:r>
                        <a:rPr kumimoji="0" lang="en-US" sz="1600" b="0" i="0" u="none" strike="noStrike" kern="1200" baseline="0" dirty="0" smtClean="0">
                          <a:solidFill>
                            <a:schemeClr val="dk1"/>
                          </a:solidFill>
                          <a:latin typeface="+mn-lt"/>
                          <a:ea typeface="+mn-ea"/>
                          <a:cs typeface="+mn-cs"/>
                        </a:rPr>
                        <a:t>KUMA RAJIVA (350–409/413), a Buddhist master from </a:t>
                      </a:r>
                      <a:r>
                        <a:rPr kumimoji="0" lang="en-US" sz="1600" b="0" i="0" u="none" strike="noStrike" kern="1200" baseline="0" dirty="0" err="1" smtClean="0">
                          <a:solidFill>
                            <a:schemeClr val="dk1"/>
                          </a:solidFill>
                          <a:latin typeface="+mn-lt"/>
                          <a:ea typeface="+mn-ea"/>
                          <a:cs typeface="+mn-cs"/>
                        </a:rPr>
                        <a:t>Kucha</a:t>
                      </a:r>
                      <a:r>
                        <a:rPr kumimoji="0" lang="en-US" sz="1600" b="0" i="0" u="none" strike="noStrike" kern="1200" baseline="0" dirty="0" smtClean="0">
                          <a:solidFill>
                            <a:schemeClr val="dk1"/>
                          </a:solidFill>
                          <a:latin typeface="+mn-lt"/>
                          <a:ea typeface="+mn-ea"/>
                          <a:cs typeface="+mn-cs"/>
                        </a:rPr>
                        <a:t>, arrives in the Chinese capital of </a:t>
                      </a:r>
                      <a:r>
                        <a:rPr kumimoji="0" lang="en-US" sz="1600" b="0" i="0" u="none" strike="noStrike" kern="1200" baseline="0" dirty="0" err="1" smtClean="0">
                          <a:solidFill>
                            <a:schemeClr val="dk1"/>
                          </a:solidFill>
                          <a:latin typeface="+mn-lt"/>
                          <a:ea typeface="+mn-ea"/>
                          <a:cs typeface="+mn-cs"/>
                        </a:rPr>
                        <a:t>Chang’an</a:t>
                      </a:r>
                      <a:r>
                        <a:rPr kumimoji="0" lang="en-US" sz="1600" b="0" i="0" u="none" strike="noStrike" kern="1200" baseline="0" dirty="0" smtClean="0">
                          <a:solidFill>
                            <a:schemeClr val="dk1"/>
                          </a:solidFill>
                          <a:latin typeface="+mn-lt"/>
                          <a:ea typeface="+mn-ea"/>
                          <a:cs typeface="+mn-cs"/>
                        </a:rPr>
                        <a:t>. He introduces numerous MAHAYANA texts to CHINA.</a:t>
                      </a:r>
                      <a:endParaRPr lang="th-TH" sz="1600" dirty="0">
                        <a:cs typeface="+mn-cs"/>
                      </a:endParaRPr>
                    </a:p>
                  </a:txBody>
                  <a:tcPr/>
                </a:tc>
                <a:tc>
                  <a:txBody>
                    <a:bodyPr/>
                    <a:lstStyle/>
                    <a:p>
                      <a:endParaRPr lang="th-TH" sz="1600" dirty="0">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h-TH" sz="1800" b="0" i="0" u="none" strike="noStrike" kern="1200" baseline="0" dirty="0" smtClean="0">
                          <a:solidFill>
                            <a:schemeClr val="dk1"/>
                          </a:solidFill>
                          <a:latin typeface="+mn-lt"/>
                          <a:ea typeface="+mn-ea"/>
                          <a:cs typeface="+mn-cs"/>
                        </a:rPr>
                        <a:t>402</a:t>
                      </a:r>
                      <a:endParaRPr lang="th-TH" sz="1800" b="1" dirty="0">
                        <a:effectLst/>
                        <a:latin typeface="+mn-lt"/>
                        <a:cs typeface="+mn-cs"/>
                      </a:endParaRPr>
                    </a:p>
                  </a:txBody>
                  <a:tcPr/>
                </a:tc>
                <a:tc>
                  <a:txBody>
                    <a:bodyPr/>
                    <a:lstStyle/>
                    <a:p>
                      <a:r>
                        <a:rPr kumimoji="0" lang="en-US" sz="1800" b="0" i="0" u="none" strike="noStrike" kern="1200" baseline="0" dirty="0" smtClean="0">
                          <a:solidFill>
                            <a:schemeClr val="dk1"/>
                          </a:solidFill>
                          <a:latin typeface="+mn-lt"/>
                          <a:ea typeface="+mn-ea"/>
                          <a:cs typeface="+mn-cs"/>
                        </a:rPr>
                        <a:t>HUIYUAN (334–416) assembles a group of monks and laymen before an image of the Buddha AMITABHA on Mount Lu and vows to be born in the Western Paradise of </a:t>
                      </a:r>
                      <a:r>
                        <a:rPr kumimoji="0" lang="en-US" sz="1800" b="0" i="0" u="none" strike="noStrike" kern="1200" baseline="0" dirty="0" err="1" smtClean="0">
                          <a:solidFill>
                            <a:schemeClr val="dk1"/>
                          </a:solidFill>
                          <a:latin typeface="+mn-lt"/>
                          <a:ea typeface="+mn-ea"/>
                          <a:cs typeface="+mn-cs"/>
                        </a:rPr>
                        <a:t>Sukhavatl</a:t>
                      </a:r>
                      <a:r>
                        <a:rPr kumimoji="0" lang="en-US" sz="1800" b="0" i="0" u="none" strike="noStrike" kern="1200" baseline="0" dirty="0" smtClean="0">
                          <a:solidFill>
                            <a:schemeClr val="dk1"/>
                          </a:solidFill>
                          <a:latin typeface="+mn-lt"/>
                          <a:ea typeface="+mn-ea"/>
                          <a:cs typeface="+mn-cs"/>
                        </a:rPr>
                        <a:t>, starting the PURE LAND SCHOOLS of Buddhism.</a:t>
                      </a:r>
                      <a:endParaRPr lang="th-TH" sz="1600" dirty="0">
                        <a:cs typeface="+mn-cs"/>
                      </a:endParaRPr>
                    </a:p>
                  </a:txBody>
                  <a:tcPr/>
                </a:tc>
                <a:tc>
                  <a:txBody>
                    <a:bodyPr/>
                    <a:lstStyle/>
                    <a:p>
                      <a:endParaRPr lang="th-TH" sz="1600" dirty="0">
                        <a:cs typeface="+mn-cs"/>
                      </a:endParaRPr>
                    </a:p>
                  </a:txBody>
                  <a:tcPr/>
                </a:tc>
              </a:tr>
              <a:tr h="370840">
                <a:tc>
                  <a:txBody>
                    <a:bodyPr/>
                    <a:lstStyle/>
                    <a:p>
                      <a:endParaRPr lang="th-TH" sz="1800" b="1" dirty="0">
                        <a:effectLst/>
                        <a:latin typeface="+mn-lt"/>
                        <a:cs typeface="+mn-cs"/>
                      </a:endParaRPr>
                    </a:p>
                  </a:txBody>
                  <a:tcPr/>
                </a:tc>
                <a:tc>
                  <a:txBody>
                    <a:bodyPr/>
                    <a:lstStyle/>
                    <a:p>
                      <a:endParaRPr lang="th-TH" sz="1600" dirty="0">
                        <a:cs typeface="+mn-cs"/>
                      </a:endParaRPr>
                    </a:p>
                  </a:txBody>
                  <a:tcPr/>
                </a:tc>
                <a:tc>
                  <a:txBody>
                    <a:bodyPr/>
                    <a:lstStyle/>
                    <a:p>
                      <a:endParaRPr lang="th-TH" sz="1600" dirty="0">
                        <a:cs typeface="+mn-cs"/>
                      </a:endParaRPr>
                    </a:p>
                  </a:txBody>
                  <a:tcPr/>
                </a:tc>
              </a:tr>
            </a:tbl>
          </a:graphicData>
        </a:graphic>
      </p:graphicFrame>
    </p:spTree>
    <p:extLst>
      <p:ext uri="{BB962C8B-B14F-4D97-AF65-F5344CB8AC3E}">
        <p14:creationId xmlns:p14="http://schemas.microsoft.com/office/powerpoint/2010/main" val="655806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0254089"/>
              </p:ext>
            </p:extLst>
          </p:nvPr>
        </p:nvGraphicFramePr>
        <p:xfrm>
          <a:off x="457200" y="332656"/>
          <a:ext cx="8219256" cy="6098024"/>
        </p:xfrm>
        <a:graphic>
          <a:graphicData uri="http://schemas.openxmlformats.org/drawingml/2006/table">
            <a:tbl>
              <a:tblPr firstRow="1" bandRow="1">
                <a:tableStyleId>{5C22544A-7EE6-4342-B048-85BDC9FD1C3A}</a:tableStyleId>
              </a:tblPr>
              <a:tblGrid>
                <a:gridCol w="874440"/>
                <a:gridCol w="6912768"/>
                <a:gridCol w="432048"/>
              </a:tblGrid>
              <a:tr h="576064">
                <a:tc>
                  <a:txBody>
                    <a:bodyPr/>
                    <a:lstStyle/>
                    <a:p>
                      <a:r>
                        <a:rPr kumimoji="0" lang="th-TH" sz="1400" b="0" i="0" u="none" strike="noStrike" kern="1200" baseline="0" dirty="0" smtClean="0">
                          <a:solidFill>
                            <a:schemeClr val="dk1"/>
                          </a:solidFill>
                          <a:latin typeface="+mn-lt"/>
                          <a:ea typeface="+mn-ea"/>
                          <a:cs typeface="+mn-cs"/>
                        </a:rPr>
                        <a:t>460</a:t>
                      </a:r>
                      <a:endParaRPr lang="th-TH" sz="1400" dirty="0"/>
                    </a:p>
                  </a:txBody>
                  <a:tcPr/>
                </a:tc>
                <a:tc>
                  <a:txBody>
                    <a:bodyPr/>
                    <a:lstStyle/>
                    <a:p>
                      <a:r>
                        <a:rPr kumimoji="0" lang="en-US" sz="1400" b="0" i="0" u="none" strike="noStrike" kern="1200" baseline="0" dirty="0" smtClean="0">
                          <a:solidFill>
                            <a:schemeClr val="lt1"/>
                          </a:solidFill>
                          <a:latin typeface="+mn-lt"/>
                          <a:ea typeface="+mn-ea"/>
                          <a:cs typeface="+mn-cs"/>
                        </a:rPr>
                        <a:t>The Northern Wei (386–534) begins to construct Buddhist cave sanctuaries at YUN’GANG and LONGMEN.</a:t>
                      </a:r>
                      <a:endParaRPr lang="th-TH" sz="1400" dirty="0"/>
                    </a:p>
                  </a:txBody>
                  <a:tcPr/>
                </a:tc>
                <a:tc>
                  <a:txBody>
                    <a:bodyPr/>
                    <a:lstStyle/>
                    <a:p>
                      <a:endParaRPr lang="th-TH" sz="1400"/>
                    </a:p>
                  </a:txBody>
                  <a:tcPr/>
                </a:tc>
              </a:tr>
              <a:tr h="370840">
                <a:tc>
                  <a:txBody>
                    <a:bodyPr/>
                    <a:lstStyle/>
                    <a:p>
                      <a:r>
                        <a:rPr kumimoji="0" lang="en-US" sz="1400" b="0" i="0" u="none" strike="noStrike" kern="1200" baseline="0" dirty="0" smtClean="0">
                          <a:solidFill>
                            <a:schemeClr val="dk1"/>
                          </a:solidFill>
                          <a:latin typeface="+mn-lt"/>
                          <a:ea typeface="+mn-ea"/>
                          <a:cs typeface="+mn-cs"/>
                        </a:rPr>
                        <a:t>ca. 520</a:t>
                      </a:r>
                      <a:endParaRPr lang="th-TH" sz="1400" dirty="0"/>
                    </a:p>
                  </a:txBody>
                  <a:tcPr/>
                </a:tc>
                <a:tc>
                  <a:txBody>
                    <a:bodyPr/>
                    <a:lstStyle/>
                    <a:p>
                      <a:r>
                        <a:rPr kumimoji="0" lang="en-US" sz="1400" b="0" i="0" u="none" strike="noStrike" kern="1200" baseline="0" dirty="0" smtClean="0">
                          <a:solidFill>
                            <a:schemeClr val="dk1"/>
                          </a:solidFill>
                          <a:latin typeface="+mn-lt"/>
                          <a:ea typeface="+mn-ea"/>
                          <a:cs typeface="+mn-cs"/>
                        </a:rPr>
                        <a:t>BODHIDHARMA, putative founder of the CHAN SCHOOL, is reputed to arrive in China from India.</a:t>
                      </a:r>
                      <a:endParaRPr lang="th-TH" sz="1400" dirty="0"/>
                    </a:p>
                  </a:txBody>
                  <a:tcPr/>
                </a:tc>
                <a:tc>
                  <a:txBody>
                    <a:bodyPr/>
                    <a:lstStyle/>
                    <a:p>
                      <a:endParaRPr lang="th-TH" sz="1400"/>
                    </a:p>
                  </a:txBody>
                  <a:tcPr/>
                </a:tc>
              </a:tr>
              <a:tr h="370840">
                <a:tc>
                  <a:txBody>
                    <a:bodyPr/>
                    <a:lstStyle/>
                    <a:p>
                      <a:r>
                        <a:rPr kumimoji="0" lang="en-US" sz="1400" b="0" i="0" u="none" strike="noStrike" kern="1200" baseline="0" dirty="0" smtClean="0">
                          <a:solidFill>
                            <a:schemeClr val="dk1"/>
                          </a:solidFill>
                          <a:latin typeface="+mn-lt"/>
                          <a:ea typeface="+mn-ea"/>
                          <a:cs typeface="+mn-cs"/>
                        </a:rPr>
                        <a:t>ca. 585</a:t>
                      </a:r>
                      <a:endParaRPr lang="th-TH" sz="1400" dirty="0"/>
                    </a:p>
                  </a:txBody>
                  <a:tcPr/>
                </a:tc>
                <a:tc>
                  <a:txBody>
                    <a:bodyPr/>
                    <a:lstStyle/>
                    <a:p>
                      <a:r>
                        <a:rPr kumimoji="0" lang="en-US" sz="1400" b="0" i="0" u="none" strike="noStrike" kern="1200" baseline="0" dirty="0" smtClean="0">
                          <a:solidFill>
                            <a:schemeClr val="dk1"/>
                          </a:solidFill>
                          <a:latin typeface="+mn-lt"/>
                          <a:ea typeface="+mn-ea"/>
                          <a:cs typeface="+mn-cs"/>
                        </a:rPr>
                        <a:t>ZHIYI (538–597) systematizes the TIANTAI SCHOOL of Chinese Buddhism, providing a distinctively Chinese conception of the Buddhist PATH in such texts as the MOHE ZHIGUAN (Great Calmness and Contemplation).</a:t>
                      </a:r>
                      <a:endParaRPr lang="th-TH" sz="1400" dirty="0"/>
                    </a:p>
                  </a:txBody>
                  <a:tcPr/>
                </a:tc>
                <a:tc>
                  <a:txBody>
                    <a:bodyPr/>
                    <a:lstStyle/>
                    <a:p>
                      <a:endParaRPr lang="th-TH" sz="1400"/>
                    </a:p>
                  </a:txBody>
                  <a:tcPr/>
                </a:tc>
              </a:tr>
              <a:tr h="370840">
                <a:tc>
                  <a:txBody>
                    <a:bodyPr/>
                    <a:lstStyle/>
                    <a:p>
                      <a:r>
                        <a:rPr kumimoji="0" lang="th-TH" sz="1400" b="0" i="0" u="none" strike="noStrike" kern="1200" baseline="0" dirty="0" smtClean="0">
                          <a:solidFill>
                            <a:schemeClr val="dk1"/>
                          </a:solidFill>
                          <a:latin typeface="+mn-lt"/>
                          <a:ea typeface="+mn-ea"/>
                          <a:cs typeface="+mn-cs"/>
                        </a:rPr>
                        <a:t>601</a:t>
                      </a:r>
                      <a:endParaRPr lang="th-TH" sz="1400" dirty="0"/>
                    </a:p>
                  </a:txBody>
                  <a:tcPr/>
                </a:tc>
                <a:tc>
                  <a:txBody>
                    <a:bodyPr/>
                    <a:lstStyle/>
                    <a:p>
                      <a:r>
                        <a:rPr kumimoji="0" lang="en-US" sz="1400" b="0" i="0" u="none" strike="noStrike" kern="1200" baseline="0" dirty="0" smtClean="0">
                          <a:solidFill>
                            <a:schemeClr val="dk1"/>
                          </a:solidFill>
                          <a:latin typeface="+mn-lt"/>
                          <a:ea typeface="+mn-ea"/>
                          <a:cs typeface="+mn-cs"/>
                        </a:rPr>
                        <a:t>The Sui (581–618) court distributes the Buddha’s relics throughout the country and begins a wave of pagoda construction.</a:t>
                      </a:r>
                      <a:endParaRPr lang="th-TH" sz="1400" dirty="0"/>
                    </a:p>
                  </a:txBody>
                  <a:tcPr/>
                </a:tc>
                <a:tc>
                  <a:txBody>
                    <a:bodyPr/>
                    <a:lstStyle/>
                    <a:p>
                      <a:endParaRPr lang="th-TH" sz="1400"/>
                    </a:p>
                  </a:txBody>
                  <a:tcPr/>
                </a:tc>
              </a:tr>
              <a:tr h="370840">
                <a:tc>
                  <a:txBody>
                    <a:bodyPr/>
                    <a:lstStyle/>
                    <a:p>
                      <a:r>
                        <a:rPr kumimoji="0" lang="th-TH" sz="1800" b="0" i="0" u="none" strike="noStrike" kern="1200" baseline="0" dirty="0" smtClean="0">
                          <a:solidFill>
                            <a:schemeClr val="dk1"/>
                          </a:solidFill>
                          <a:latin typeface="+mn-lt"/>
                          <a:ea typeface="+mn-ea"/>
                          <a:cs typeface="+mn-cs"/>
                        </a:rPr>
                        <a:t>645</a:t>
                      </a:r>
                      <a:endParaRPr lang="th-TH" sz="1400" dirty="0"/>
                    </a:p>
                  </a:txBody>
                  <a:tcPr/>
                </a:tc>
                <a:tc>
                  <a:txBody>
                    <a:bodyPr/>
                    <a:lstStyle/>
                    <a:p>
                      <a:r>
                        <a:rPr kumimoji="0" lang="en-US" sz="1400" b="0" i="0" u="none" strike="noStrike" kern="1200" baseline="0" smtClean="0">
                          <a:solidFill>
                            <a:schemeClr val="dk1"/>
                          </a:solidFill>
                          <a:latin typeface="+mn-lt"/>
                          <a:ea typeface="+mn-ea"/>
                          <a:cs typeface="+mn-cs"/>
                        </a:rPr>
                        <a:t>XUANZANG (ca. 600–664) returns from his journey to India with twenty horse-loads of Buddhist texts, images, and relics and begins epic translation project.</a:t>
                      </a:r>
                      <a:endParaRPr lang="th-TH" sz="1400" dirty="0"/>
                    </a:p>
                  </a:txBody>
                  <a:tcPr/>
                </a:tc>
                <a:tc>
                  <a:txBody>
                    <a:bodyPr/>
                    <a:lstStyle/>
                    <a:p>
                      <a:endParaRPr lang="th-TH" sz="1400" dirty="0"/>
                    </a:p>
                  </a:txBody>
                  <a:tcPr/>
                </a:tc>
              </a:tr>
              <a:tr h="370840">
                <a:tc>
                  <a:txBody>
                    <a:bodyPr/>
                    <a:lstStyle/>
                    <a:p>
                      <a:r>
                        <a:rPr kumimoji="0" lang="th-TH" sz="1800" b="0" i="0" u="none" strike="noStrike" kern="1200" baseline="0" dirty="0" smtClean="0">
                          <a:solidFill>
                            <a:schemeClr val="dk1"/>
                          </a:solidFill>
                          <a:latin typeface="+mn-lt"/>
                          <a:ea typeface="+mn-ea"/>
                          <a:cs typeface="+mn-cs"/>
                        </a:rPr>
                        <a:t>699</a:t>
                      </a:r>
                      <a:endParaRPr lang="th-TH" sz="1400" dirty="0"/>
                    </a:p>
                  </a:txBody>
                  <a:tcPr/>
                </a:tc>
                <a:tc>
                  <a:txBody>
                    <a:bodyPr/>
                    <a:lstStyle/>
                    <a:p>
                      <a:r>
                        <a:rPr kumimoji="0" lang="en-US" sz="1400" b="0" i="0" u="none" strike="noStrike" kern="1200" baseline="0" dirty="0" smtClean="0">
                          <a:solidFill>
                            <a:schemeClr val="dk1"/>
                          </a:solidFill>
                          <a:latin typeface="+mn-lt"/>
                          <a:ea typeface="+mn-ea"/>
                          <a:cs typeface="+mn-cs"/>
                        </a:rPr>
                        <a:t>FAZANG (643–712) lectures at the Wu </a:t>
                      </a:r>
                      <a:r>
                        <a:rPr kumimoji="0" lang="en-US" sz="1400" b="0" i="0" u="none" strike="noStrike" kern="1200" baseline="0" dirty="0" err="1" smtClean="0">
                          <a:solidFill>
                            <a:schemeClr val="dk1"/>
                          </a:solidFill>
                          <a:latin typeface="+mn-lt"/>
                          <a:ea typeface="+mn-ea"/>
                          <a:cs typeface="+mn-cs"/>
                        </a:rPr>
                        <a:t>Zetian</a:t>
                      </a:r>
                      <a:r>
                        <a:rPr kumimoji="0" lang="en-US" sz="1400" b="0" i="0" u="none" strike="noStrike" kern="1200" baseline="0" dirty="0" smtClean="0">
                          <a:solidFill>
                            <a:schemeClr val="dk1"/>
                          </a:solidFill>
                          <a:latin typeface="+mn-lt"/>
                          <a:ea typeface="+mn-ea"/>
                          <a:cs typeface="+mn-cs"/>
                        </a:rPr>
                        <a:t> court on the newly translated HUAYAN JING, signaling the</a:t>
                      </a:r>
                    </a:p>
                    <a:p>
                      <a:r>
                        <a:rPr kumimoji="0" lang="en-US" sz="1400" b="0" i="0" u="none" strike="noStrike" kern="1200" baseline="0" dirty="0" smtClean="0">
                          <a:solidFill>
                            <a:schemeClr val="dk1"/>
                          </a:solidFill>
                          <a:latin typeface="+mn-lt"/>
                          <a:ea typeface="+mn-ea"/>
                          <a:cs typeface="+mn-cs"/>
                        </a:rPr>
                        <a:t>prominence of the HUAYAN SCHOOL.</a:t>
                      </a:r>
                      <a:endParaRPr lang="th-TH" sz="1400" dirty="0"/>
                    </a:p>
                  </a:txBody>
                  <a:tcPr/>
                </a:tc>
                <a:tc>
                  <a:txBody>
                    <a:bodyPr/>
                    <a:lstStyle/>
                    <a:p>
                      <a:endParaRPr lang="th-TH" sz="1400" dirty="0"/>
                    </a:p>
                  </a:txBody>
                  <a:tcPr/>
                </a:tc>
              </a:tr>
              <a:tr h="370840">
                <a:tc>
                  <a:txBody>
                    <a:bodyPr/>
                    <a:lstStyle/>
                    <a:p>
                      <a:r>
                        <a:rPr kumimoji="0" lang="th-TH" sz="1800" b="0" i="0" u="none" strike="noStrike" kern="1200" baseline="0" dirty="0" smtClean="0">
                          <a:solidFill>
                            <a:schemeClr val="dk1"/>
                          </a:solidFill>
                          <a:latin typeface="+mn-lt"/>
                          <a:ea typeface="+mn-ea"/>
                          <a:cs typeface="+mn-cs"/>
                        </a:rPr>
                        <a:t>720</a:t>
                      </a:r>
                      <a:endParaRPr lang="th-TH" sz="1400" dirty="0"/>
                    </a:p>
                  </a:txBody>
                  <a:tcPr/>
                </a:tc>
                <a:tc>
                  <a:txBody>
                    <a:bodyPr/>
                    <a:lstStyle/>
                    <a:p>
                      <a:r>
                        <a:rPr kumimoji="0" lang="en-US" sz="1400" b="0" i="0" u="none" strike="noStrike" kern="1200" baseline="0" dirty="0" smtClean="0">
                          <a:solidFill>
                            <a:schemeClr val="dk1"/>
                          </a:solidFill>
                          <a:latin typeface="+mn-lt"/>
                          <a:ea typeface="+mn-ea"/>
                          <a:cs typeface="+mn-cs"/>
                        </a:rPr>
                        <a:t>The arrival of Indian masters </a:t>
                      </a:r>
                      <a:r>
                        <a:rPr kumimoji="0" lang="en-US" sz="1400" b="0" i="0" u="none" strike="noStrike" kern="1200" baseline="0" dirty="0" err="1" smtClean="0">
                          <a:solidFill>
                            <a:schemeClr val="dk1"/>
                          </a:solidFill>
                          <a:latin typeface="+mn-lt"/>
                          <a:ea typeface="+mn-ea"/>
                          <a:cs typeface="+mn-cs"/>
                        </a:rPr>
                        <a:t>Vajrabodhi</a:t>
                      </a:r>
                      <a:r>
                        <a:rPr kumimoji="0" lang="en-US" sz="1400" b="0" i="0" u="none" strike="noStrike" kern="1200" baseline="0" dirty="0" smtClean="0">
                          <a:solidFill>
                            <a:schemeClr val="dk1"/>
                          </a:solidFill>
                          <a:latin typeface="+mn-lt"/>
                          <a:ea typeface="+mn-ea"/>
                          <a:cs typeface="+mn-cs"/>
                        </a:rPr>
                        <a:t> and </a:t>
                      </a:r>
                      <a:r>
                        <a:rPr kumimoji="0" lang="en-US" sz="1400" b="0" i="0" u="none" strike="noStrike" kern="1200" baseline="0" dirty="0" err="1" smtClean="0">
                          <a:solidFill>
                            <a:schemeClr val="dk1"/>
                          </a:solidFill>
                          <a:latin typeface="+mn-lt"/>
                          <a:ea typeface="+mn-ea"/>
                          <a:cs typeface="+mn-cs"/>
                        </a:rPr>
                        <a:t>Amoghavajra</a:t>
                      </a:r>
                      <a:r>
                        <a:rPr kumimoji="0" lang="en-US" sz="1400" b="0" i="0" u="none" strike="noStrike" kern="1200" baseline="0" dirty="0" smtClean="0">
                          <a:solidFill>
                            <a:schemeClr val="dk1"/>
                          </a:solidFill>
                          <a:latin typeface="+mn-lt"/>
                          <a:ea typeface="+mn-ea"/>
                          <a:cs typeface="+mn-cs"/>
                        </a:rPr>
                        <a:t> in the capital cities of China leads to a surge in popularity of the MIJIAO (ESOTERIC) SCHOOL.</a:t>
                      </a:r>
                      <a:endParaRPr lang="th-TH" sz="1400" dirty="0"/>
                    </a:p>
                  </a:txBody>
                  <a:tcPr/>
                </a:tc>
                <a:tc>
                  <a:txBody>
                    <a:bodyPr/>
                    <a:lstStyle/>
                    <a:p>
                      <a:endParaRPr lang="th-TH" sz="1400" dirty="0"/>
                    </a:p>
                  </a:txBody>
                  <a:tcPr/>
                </a:tc>
              </a:tr>
              <a:tr h="370840">
                <a:tc>
                  <a:txBody>
                    <a:bodyPr/>
                    <a:lstStyle/>
                    <a:p>
                      <a:r>
                        <a:rPr kumimoji="0" lang="th-TH" sz="1800" b="0" i="0" u="none" strike="noStrike" kern="1200" baseline="0" dirty="0" smtClean="0">
                          <a:solidFill>
                            <a:schemeClr val="dk1"/>
                          </a:solidFill>
                          <a:latin typeface="+mn-lt"/>
                          <a:ea typeface="+mn-ea"/>
                          <a:cs typeface="+mn-cs"/>
                        </a:rPr>
                        <a:t>745</a:t>
                      </a:r>
                      <a:endParaRPr lang="th-TH" sz="1400" dirty="0"/>
                    </a:p>
                  </a:txBody>
                  <a:tcPr/>
                </a:tc>
                <a:tc>
                  <a:txBody>
                    <a:bodyPr/>
                    <a:lstStyle/>
                    <a:p>
                      <a:r>
                        <a:rPr kumimoji="0" lang="en-US" sz="1200" b="0" i="0" u="none" strike="noStrike" kern="1200" baseline="0" dirty="0" err="1" smtClean="0">
                          <a:solidFill>
                            <a:schemeClr val="dk1"/>
                          </a:solidFill>
                          <a:latin typeface="+mn-lt"/>
                          <a:ea typeface="+mn-ea"/>
                          <a:cs typeface="+mn-cs"/>
                        </a:rPr>
                        <a:t>Shenhui</a:t>
                      </a:r>
                      <a:r>
                        <a:rPr kumimoji="0" lang="en-US" sz="1200" b="0" i="0" u="none" strike="noStrike" kern="1200" baseline="0" dirty="0" smtClean="0">
                          <a:solidFill>
                            <a:schemeClr val="dk1"/>
                          </a:solidFill>
                          <a:latin typeface="+mn-lt"/>
                          <a:ea typeface="+mn-ea"/>
                          <a:cs typeface="+mn-cs"/>
                        </a:rPr>
                        <a:t> (684–758) arrives in the Eastern Capital and propagates the sudden-enlightenment teachings of HUINENG (638–713), the putative sixth patriarch of</a:t>
                      </a:r>
                    </a:p>
                    <a:p>
                      <a:r>
                        <a:rPr kumimoji="0" lang="en-US" sz="1200" b="0" i="0" u="none" strike="noStrike" kern="1200" baseline="0" dirty="0" smtClean="0">
                          <a:solidFill>
                            <a:schemeClr val="dk1"/>
                          </a:solidFill>
                          <a:latin typeface="+mn-lt"/>
                          <a:ea typeface="+mn-ea"/>
                          <a:cs typeface="+mn-cs"/>
                        </a:rPr>
                        <a:t>the CHAN SCHOOL.</a:t>
                      </a:r>
                      <a:endParaRPr lang="th-TH" sz="1050" dirty="0"/>
                    </a:p>
                  </a:txBody>
                  <a:tcPr/>
                </a:tc>
                <a:tc>
                  <a:txBody>
                    <a:bodyPr/>
                    <a:lstStyle/>
                    <a:p>
                      <a:endParaRPr lang="th-TH" sz="1400" dirty="0"/>
                    </a:p>
                  </a:txBody>
                  <a:tcPr/>
                </a:tc>
              </a:tr>
              <a:tr h="370840">
                <a:tc>
                  <a:txBody>
                    <a:bodyPr/>
                    <a:lstStyle/>
                    <a:p>
                      <a:r>
                        <a:rPr kumimoji="0" lang="th-TH" sz="1800" b="0" i="0" u="none" strike="noStrike" kern="1200" baseline="0" dirty="0" smtClean="0">
                          <a:solidFill>
                            <a:schemeClr val="dk1"/>
                          </a:solidFill>
                          <a:latin typeface="+mn-lt"/>
                          <a:ea typeface="+mn-ea"/>
                          <a:cs typeface="+mn-cs"/>
                        </a:rPr>
                        <a:t>845</a:t>
                      </a:r>
                      <a:endParaRPr lang="th-TH" dirty="0"/>
                    </a:p>
                  </a:txBody>
                  <a:tcPr/>
                </a:tc>
                <a:tc>
                  <a:txBody>
                    <a:bodyPr/>
                    <a:lstStyle/>
                    <a:p>
                      <a:r>
                        <a:rPr kumimoji="0" lang="en-US" sz="1200" b="0" i="0" u="none" strike="noStrike" kern="1200" baseline="0" dirty="0" smtClean="0">
                          <a:solidFill>
                            <a:schemeClr val="dk1"/>
                          </a:solidFill>
                          <a:latin typeface="+mn-lt"/>
                          <a:ea typeface="+mn-ea"/>
                          <a:cs typeface="+mn-cs"/>
                        </a:rPr>
                        <a:t>Emperor </a:t>
                      </a:r>
                      <a:r>
                        <a:rPr kumimoji="0" lang="en-US" sz="1200" b="0" i="0" u="none" strike="noStrike" kern="1200" baseline="0" dirty="0" err="1" smtClean="0">
                          <a:solidFill>
                            <a:schemeClr val="dk1"/>
                          </a:solidFill>
                          <a:latin typeface="+mn-lt"/>
                          <a:ea typeface="+mn-ea"/>
                          <a:cs typeface="+mn-cs"/>
                        </a:rPr>
                        <a:t>Wuzong</a:t>
                      </a:r>
                      <a:r>
                        <a:rPr kumimoji="0" lang="en-US" sz="1200" b="0" i="0" u="none" strike="noStrike" kern="1200" baseline="0" dirty="0" smtClean="0">
                          <a:solidFill>
                            <a:schemeClr val="dk1"/>
                          </a:solidFill>
                          <a:latin typeface="+mn-lt"/>
                          <a:ea typeface="+mn-ea"/>
                          <a:cs typeface="+mn-cs"/>
                        </a:rPr>
                        <a:t> (r. 841–847) initiates the </a:t>
                      </a:r>
                      <a:r>
                        <a:rPr kumimoji="0" lang="en-US" sz="1200" b="0" i="0" u="none" strike="noStrike" kern="1200" baseline="0" dirty="0" err="1" smtClean="0">
                          <a:solidFill>
                            <a:schemeClr val="dk1"/>
                          </a:solidFill>
                          <a:latin typeface="+mn-lt"/>
                          <a:ea typeface="+mn-ea"/>
                          <a:cs typeface="+mn-cs"/>
                        </a:rPr>
                        <a:t>Huichang</a:t>
                      </a:r>
                      <a:r>
                        <a:rPr kumimoji="0" lang="en-US" sz="1200" b="0" i="0" u="none" strike="noStrike" kern="1200" baseline="0" dirty="0" smtClean="0">
                          <a:solidFill>
                            <a:schemeClr val="dk1"/>
                          </a:solidFill>
                          <a:latin typeface="+mn-lt"/>
                          <a:ea typeface="+mn-ea"/>
                          <a:cs typeface="+mn-cs"/>
                        </a:rPr>
                        <a:t> suppression of Buddhism, one of the worst PERSECUTIONS in Chinese Buddhist history.</a:t>
                      </a:r>
                      <a:endParaRPr lang="th-TH" sz="1200" dirty="0"/>
                    </a:p>
                  </a:txBody>
                  <a:tcPr/>
                </a:tc>
                <a:tc>
                  <a:txBody>
                    <a:bodyPr/>
                    <a:lstStyle/>
                    <a:p>
                      <a:endParaRPr lang="th-TH" dirty="0"/>
                    </a:p>
                  </a:txBody>
                  <a:tcPr/>
                </a:tc>
              </a:tr>
              <a:tr h="370840">
                <a:tc>
                  <a:txBody>
                    <a:bodyPr/>
                    <a:lstStyle/>
                    <a:p>
                      <a:r>
                        <a:rPr kumimoji="0" lang="th-TH" sz="1400" b="0" i="0" u="none" strike="noStrike" kern="1200" baseline="0" dirty="0" smtClean="0">
                          <a:solidFill>
                            <a:schemeClr val="dk1"/>
                          </a:solidFill>
                          <a:latin typeface="+mn-lt"/>
                          <a:ea typeface="+mn-ea"/>
                          <a:cs typeface="+mn-cs"/>
                        </a:rPr>
                        <a:t>972</a:t>
                      </a:r>
                      <a:endParaRPr lang="th-TH" sz="1400" dirty="0"/>
                    </a:p>
                  </a:txBody>
                  <a:tcPr/>
                </a:tc>
                <a:tc>
                  <a:txBody>
                    <a:bodyPr/>
                    <a:lstStyle/>
                    <a:p>
                      <a:r>
                        <a:rPr kumimoji="0" lang="en-US" sz="1400" b="0" i="0" u="none" strike="noStrike" kern="1200" baseline="0" dirty="0" smtClean="0">
                          <a:solidFill>
                            <a:schemeClr val="dk1"/>
                          </a:solidFill>
                          <a:latin typeface="+mn-lt"/>
                          <a:ea typeface="+mn-ea"/>
                          <a:cs typeface="+mn-cs"/>
                        </a:rPr>
                        <a:t>The Song dynasty initiates a national project to prepare a woodblock printing of the entire Buddhist canon (completed 983).</a:t>
                      </a:r>
                      <a:endParaRPr lang="th-TH" sz="1050" dirty="0"/>
                    </a:p>
                  </a:txBody>
                  <a:tcPr/>
                </a:tc>
                <a:tc>
                  <a:txBody>
                    <a:bodyPr/>
                    <a:lstStyle/>
                    <a:p>
                      <a:endParaRPr lang="th-TH" dirty="0"/>
                    </a:p>
                  </a:txBody>
                  <a:tcPr/>
                </a:tc>
              </a:tr>
              <a:tr h="370840">
                <a:tc>
                  <a:txBody>
                    <a:bodyPr/>
                    <a:lstStyle/>
                    <a:p>
                      <a:r>
                        <a:rPr kumimoji="0" lang="en-US" sz="1400" b="0" i="0" u="none" strike="noStrike" kern="1200" baseline="0" dirty="0" smtClean="0">
                          <a:solidFill>
                            <a:schemeClr val="dk1"/>
                          </a:solidFill>
                          <a:latin typeface="+mn-lt"/>
                          <a:ea typeface="+mn-ea"/>
                          <a:cs typeface="+mn-cs"/>
                        </a:rPr>
                        <a:t>ca. 1150</a:t>
                      </a:r>
                      <a:endParaRPr lang="th-TH" sz="1400" dirty="0"/>
                    </a:p>
                  </a:txBody>
                  <a:tcPr/>
                </a:tc>
                <a:tc>
                  <a:txBody>
                    <a:bodyPr/>
                    <a:lstStyle/>
                    <a:p>
                      <a:r>
                        <a:rPr kumimoji="0" lang="en-US" sz="1400" b="0" i="0" u="none" strike="noStrike" kern="1200" baseline="0" dirty="0" smtClean="0">
                          <a:solidFill>
                            <a:schemeClr val="dk1"/>
                          </a:solidFill>
                          <a:latin typeface="+mn-lt"/>
                          <a:ea typeface="+mn-ea"/>
                          <a:cs typeface="+mn-cs"/>
                        </a:rPr>
                        <a:t>ZONGGAO (1089–1163) formalizes the KOAN system of Chan MEDITATION.</a:t>
                      </a:r>
                      <a:endParaRPr lang="th-TH" sz="1050" dirty="0"/>
                    </a:p>
                  </a:txBody>
                  <a:tcPr/>
                </a:tc>
                <a:tc>
                  <a:txBody>
                    <a:bodyPr/>
                    <a:lstStyle/>
                    <a:p>
                      <a:endParaRPr lang="th-TH" dirty="0"/>
                    </a:p>
                  </a:txBody>
                  <a:tcPr/>
                </a:tc>
              </a:tr>
            </a:tbl>
          </a:graphicData>
        </a:graphic>
      </p:graphicFrame>
    </p:spTree>
    <p:extLst>
      <p:ext uri="{BB962C8B-B14F-4D97-AF65-F5344CB8AC3E}">
        <p14:creationId xmlns:p14="http://schemas.microsoft.com/office/powerpoint/2010/main" val="834766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62605578"/>
              </p:ext>
            </p:extLst>
          </p:nvPr>
        </p:nvGraphicFramePr>
        <p:xfrm>
          <a:off x="457200" y="332656"/>
          <a:ext cx="8219256" cy="4391144"/>
        </p:xfrm>
        <a:graphic>
          <a:graphicData uri="http://schemas.openxmlformats.org/drawingml/2006/table">
            <a:tbl>
              <a:tblPr firstRow="1" bandRow="1">
                <a:tableStyleId>{5C22544A-7EE6-4342-B048-85BDC9FD1C3A}</a:tableStyleId>
              </a:tblPr>
              <a:tblGrid>
                <a:gridCol w="874440"/>
                <a:gridCol w="6912768"/>
                <a:gridCol w="432048"/>
              </a:tblGrid>
              <a:tr h="576064">
                <a:tc>
                  <a:txBody>
                    <a:bodyPr/>
                    <a:lstStyle/>
                    <a:p>
                      <a:pPr algn="ctr"/>
                      <a:r>
                        <a:rPr lang="en-US" sz="1400" dirty="0" smtClean="0"/>
                        <a:t>Cen.</a:t>
                      </a:r>
                      <a:endParaRPr lang="th-TH" sz="1400" dirty="0"/>
                    </a:p>
                  </a:txBody>
                  <a:tcPr/>
                </a:tc>
                <a:tc>
                  <a:txBody>
                    <a:bodyPr/>
                    <a:lstStyle/>
                    <a:p>
                      <a:pPr algn="ctr"/>
                      <a:r>
                        <a:rPr lang="en-US" sz="1400" dirty="0" smtClean="0"/>
                        <a:t>Major Events</a:t>
                      </a:r>
                      <a:endParaRPr lang="th-TH" sz="1400" dirty="0"/>
                    </a:p>
                  </a:txBody>
                  <a:tcPr/>
                </a:tc>
                <a:tc>
                  <a:txBody>
                    <a:bodyPr/>
                    <a:lstStyle/>
                    <a:p>
                      <a:endParaRPr lang="th-TH" sz="1400"/>
                    </a:p>
                  </a:txBody>
                  <a:tcPr/>
                </a:tc>
              </a:tr>
              <a:tr h="370840">
                <a:tc>
                  <a:txBody>
                    <a:bodyPr/>
                    <a:lstStyle/>
                    <a:p>
                      <a:r>
                        <a:rPr kumimoji="0" lang="th-TH" sz="1800" b="0" i="0" u="none" strike="noStrike" kern="1200" baseline="0" dirty="0" smtClean="0">
                          <a:solidFill>
                            <a:schemeClr val="dk1"/>
                          </a:solidFill>
                          <a:latin typeface="+mn-lt"/>
                          <a:ea typeface="+mn-ea"/>
                          <a:cs typeface="+mn-cs"/>
                        </a:rPr>
                        <a:t>1270</a:t>
                      </a:r>
                      <a:endParaRPr lang="th-TH" sz="1400" dirty="0"/>
                    </a:p>
                  </a:txBody>
                  <a:tcPr/>
                </a:tc>
                <a:tc>
                  <a:txBody>
                    <a:bodyPr/>
                    <a:lstStyle/>
                    <a:p>
                      <a:pPr algn="just"/>
                      <a:r>
                        <a:rPr kumimoji="0" lang="en-US" sz="1400" b="0" i="0" u="none" strike="noStrike" kern="1200" baseline="0" dirty="0" smtClean="0">
                          <a:solidFill>
                            <a:schemeClr val="dk1"/>
                          </a:solidFill>
                          <a:latin typeface="+mn-lt"/>
                          <a:ea typeface="+mn-ea"/>
                          <a:cs typeface="+mn-cs"/>
                        </a:rPr>
                        <a:t>The Mongol Yuan dynasty (1234–1368) supports Tibetan Buddhist traditions in China.</a:t>
                      </a:r>
                      <a:endParaRPr lang="th-TH" sz="1100" dirty="0"/>
                    </a:p>
                  </a:txBody>
                  <a:tcPr/>
                </a:tc>
                <a:tc>
                  <a:txBody>
                    <a:bodyPr/>
                    <a:lstStyle/>
                    <a:p>
                      <a:endParaRPr lang="th-TH" sz="1400"/>
                    </a:p>
                  </a:txBody>
                  <a:tcPr/>
                </a:tc>
              </a:tr>
              <a:tr h="370840">
                <a:tc>
                  <a:txBody>
                    <a:bodyPr/>
                    <a:lstStyle/>
                    <a:p>
                      <a:r>
                        <a:rPr kumimoji="0" lang="en-US" sz="1800" b="0" i="0" u="none" strike="noStrike" kern="1200" baseline="0" dirty="0" smtClean="0">
                          <a:solidFill>
                            <a:schemeClr val="dk1"/>
                          </a:solidFill>
                          <a:latin typeface="+mn-lt"/>
                          <a:ea typeface="+mn-ea"/>
                          <a:cs typeface="+mn-cs"/>
                        </a:rPr>
                        <a:t>ca. 1600</a:t>
                      </a:r>
                      <a:endParaRPr lang="th-TH" sz="1400" dirty="0"/>
                    </a:p>
                  </a:txBody>
                  <a:tcPr/>
                </a:tc>
                <a:tc>
                  <a:txBody>
                    <a:bodyPr/>
                    <a:lstStyle/>
                    <a:p>
                      <a:pPr algn="just"/>
                      <a:r>
                        <a:rPr kumimoji="0" lang="en-US" sz="1400" b="0" i="0" u="none" strike="noStrike" kern="1200" baseline="0" dirty="0" smtClean="0">
                          <a:solidFill>
                            <a:schemeClr val="dk1"/>
                          </a:solidFill>
                          <a:latin typeface="+mn-lt"/>
                          <a:ea typeface="+mn-ea"/>
                          <a:cs typeface="+mn-cs"/>
                        </a:rPr>
                        <a:t>ZHUHONG (1532–1612) seeks to unify Chan and Pure Land strands of Chinese Buddhism.</a:t>
                      </a:r>
                      <a:endParaRPr lang="th-TH" sz="1100" dirty="0"/>
                    </a:p>
                  </a:txBody>
                  <a:tcPr/>
                </a:tc>
                <a:tc>
                  <a:txBody>
                    <a:bodyPr/>
                    <a:lstStyle/>
                    <a:p>
                      <a:endParaRPr lang="th-TH" sz="1400"/>
                    </a:p>
                  </a:txBody>
                  <a:tcPr/>
                </a:tc>
              </a:tr>
              <a:tr h="370840">
                <a:tc>
                  <a:txBody>
                    <a:bodyPr/>
                    <a:lstStyle/>
                    <a:p>
                      <a:r>
                        <a:rPr kumimoji="0" lang="th-TH" sz="1800" b="0" i="0" u="none" strike="noStrike" kern="1200" baseline="0" dirty="0" smtClean="0">
                          <a:solidFill>
                            <a:schemeClr val="dk1"/>
                          </a:solidFill>
                          <a:latin typeface="+mn-lt"/>
                          <a:ea typeface="+mn-ea"/>
                          <a:cs typeface="+mn-cs"/>
                        </a:rPr>
                        <a:t>1759</a:t>
                      </a:r>
                      <a:endParaRPr lang="th-TH" sz="1400" dirty="0"/>
                    </a:p>
                  </a:txBody>
                  <a:tcPr/>
                </a:tc>
                <a:tc>
                  <a:txBody>
                    <a:bodyPr/>
                    <a:lstStyle/>
                    <a:p>
                      <a:pPr algn="just"/>
                      <a:r>
                        <a:rPr kumimoji="0" lang="en-US" sz="1400" b="0" i="0" u="none" strike="noStrike" kern="1200" baseline="0" dirty="0" smtClean="0">
                          <a:solidFill>
                            <a:schemeClr val="dk1"/>
                          </a:solidFill>
                          <a:latin typeface="+mn-lt"/>
                          <a:ea typeface="+mn-ea"/>
                          <a:cs typeface="+mn-cs"/>
                        </a:rPr>
                        <a:t>A compendium of Buddhist incantations in Chinese, Manchu, Mongolian, and Tibetan is compiled during the Qianlong reign (1736–1795) of the Manchu</a:t>
                      </a:r>
                    </a:p>
                    <a:p>
                      <a:pPr algn="just"/>
                      <a:r>
                        <a:rPr kumimoji="0" lang="en-US" sz="1400" b="0" i="0" u="none" strike="noStrike" kern="1200" baseline="0" dirty="0" smtClean="0">
                          <a:solidFill>
                            <a:schemeClr val="dk1"/>
                          </a:solidFill>
                          <a:latin typeface="+mn-lt"/>
                          <a:ea typeface="+mn-ea"/>
                          <a:cs typeface="+mn-cs"/>
                        </a:rPr>
                        <a:t>Qing dynasty (1644–1911).</a:t>
                      </a:r>
                      <a:endParaRPr lang="th-TH" sz="1100" dirty="0"/>
                    </a:p>
                  </a:txBody>
                  <a:tcPr/>
                </a:tc>
                <a:tc>
                  <a:txBody>
                    <a:bodyPr/>
                    <a:lstStyle/>
                    <a:p>
                      <a:endParaRPr lang="th-TH" sz="1400"/>
                    </a:p>
                  </a:txBody>
                  <a:tcPr/>
                </a:tc>
              </a:tr>
              <a:tr h="370840">
                <a:tc>
                  <a:txBody>
                    <a:bodyPr/>
                    <a:lstStyle/>
                    <a:p>
                      <a:r>
                        <a:rPr kumimoji="0" lang="th-TH" sz="1800" b="0" i="0" u="none" strike="noStrike" kern="1200" baseline="0" dirty="0" smtClean="0">
                          <a:solidFill>
                            <a:schemeClr val="dk1"/>
                          </a:solidFill>
                          <a:latin typeface="+mn-lt"/>
                          <a:ea typeface="+mn-ea"/>
                          <a:cs typeface="+mn-cs"/>
                        </a:rPr>
                        <a:t>1929</a:t>
                      </a:r>
                      <a:endParaRPr lang="th-TH" sz="1400" dirty="0"/>
                    </a:p>
                  </a:txBody>
                  <a:tcPr/>
                </a:tc>
                <a:tc>
                  <a:txBody>
                    <a:bodyPr/>
                    <a:lstStyle/>
                    <a:p>
                      <a:pPr algn="just"/>
                      <a:r>
                        <a:rPr kumimoji="0" lang="en-US" sz="1400" b="0" i="0" u="none" strike="noStrike" kern="1200" baseline="0" dirty="0" smtClean="0">
                          <a:solidFill>
                            <a:schemeClr val="dk1"/>
                          </a:solidFill>
                          <a:latin typeface="+mn-lt"/>
                          <a:ea typeface="+mn-ea"/>
                          <a:cs typeface="+mn-cs"/>
                        </a:rPr>
                        <a:t>TAIXU (1890–1947) leads the Chinese Buddhist Association as part of his reform of Chinese Buddhist institutions.</a:t>
                      </a:r>
                      <a:endParaRPr lang="th-TH" sz="1100" dirty="0"/>
                    </a:p>
                  </a:txBody>
                  <a:tcPr/>
                </a:tc>
                <a:tc>
                  <a:txBody>
                    <a:bodyPr/>
                    <a:lstStyle/>
                    <a:p>
                      <a:endParaRPr lang="th-TH" sz="1400" dirty="0"/>
                    </a:p>
                  </a:txBody>
                  <a:tcPr/>
                </a:tc>
              </a:tr>
              <a:tr h="370840">
                <a:tc>
                  <a:txBody>
                    <a:bodyPr/>
                    <a:lstStyle/>
                    <a:p>
                      <a:r>
                        <a:rPr kumimoji="0" lang="th-TH" sz="1800" b="0" i="0" u="none" strike="noStrike" kern="1200" baseline="0" dirty="0" smtClean="0">
                          <a:solidFill>
                            <a:schemeClr val="dk1"/>
                          </a:solidFill>
                          <a:latin typeface="+mn-lt"/>
                          <a:ea typeface="+mn-ea"/>
                          <a:cs typeface="+mn-cs"/>
                        </a:rPr>
                        <a:t>1949</a:t>
                      </a:r>
                      <a:endParaRPr lang="th-TH" sz="1400" dirty="0"/>
                    </a:p>
                  </a:txBody>
                  <a:tcPr/>
                </a:tc>
                <a:tc>
                  <a:txBody>
                    <a:bodyPr/>
                    <a:lstStyle/>
                    <a:p>
                      <a:pPr algn="just"/>
                      <a:r>
                        <a:rPr kumimoji="0" lang="en-US" sz="1400" b="0" i="0" u="none" strike="noStrike" kern="1200" baseline="0" dirty="0" smtClean="0">
                          <a:solidFill>
                            <a:schemeClr val="dk1"/>
                          </a:solidFill>
                          <a:latin typeface="+mn-lt"/>
                          <a:ea typeface="+mn-ea"/>
                          <a:cs typeface="+mn-cs"/>
                        </a:rPr>
                        <a:t>The communist victory in China forces many Buddhist MONKS, such as YINSHUN (1906– ), to flee to TAIWAN.</a:t>
                      </a:r>
                      <a:endParaRPr lang="th-TH" sz="1100" dirty="0"/>
                    </a:p>
                  </a:txBody>
                  <a:tcPr/>
                </a:tc>
                <a:tc>
                  <a:txBody>
                    <a:bodyPr/>
                    <a:lstStyle/>
                    <a:p>
                      <a:endParaRPr lang="th-TH" sz="1400" dirty="0"/>
                    </a:p>
                  </a:txBody>
                  <a:tcPr/>
                </a:tc>
              </a:tr>
              <a:tr h="370840">
                <a:tc>
                  <a:txBody>
                    <a:bodyPr/>
                    <a:lstStyle/>
                    <a:p>
                      <a:r>
                        <a:rPr kumimoji="0" lang="th-TH" sz="1800" b="0" i="0" u="none" strike="noStrike" kern="1200" baseline="0" dirty="0" smtClean="0">
                          <a:solidFill>
                            <a:schemeClr val="dk1"/>
                          </a:solidFill>
                          <a:latin typeface="+mn-lt"/>
                          <a:ea typeface="+mn-ea"/>
                          <a:cs typeface="+mn-cs"/>
                        </a:rPr>
                        <a:t>1965</a:t>
                      </a:r>
                      <a:endParaRPr lang="th-TH" sz="1400" dirty="0"/>
                    </a:p>
                  </a:txBody>
                  <a:tcPr/>
                </a:tc>
                <a:tc>
                  <a:txBody>
                    <a:bodyPr/>
                    <a:lstStyle/>
                    <a:p>
                      <a:pPr algn="just"/>
                      <a:r>
                        <a:rPr kumimoji="0" lang="en-US" sz="1400" b="0" i="0" u="none" strike="noStrike" kern="1200" baseline="0" dirty="0" smtClean="0">
                          <a:solidFill>
                            <a:schemeClr val="dk1"/>
                          </a:solidFill>
                          <a:latin typeface="+mn-lt"/>
                          <a:ea typeface="+mn-ea"/>
                          <a:cs typeface="+mn-cs"/>
                        </a:rPr>
                        <a:t>The Cultural Revolution is initiated by communist leader Mao Zedong (1893–1976), leading to widespread destruction of Buddhist sites in China.</a:t>
                      </a:r>
                      <a:endParaRPr lang="th-TH" sz="1100" dirty="0"/>
                    </a:p>
                  </a:txBody>
                  <a:tcPr/>
                </a:tc>
                <a:tc>
                  <a:txBody>
                    <a:bodyPr/>
                    <a:lstStyle/>
                    <a:p>
                      <a:endParaRPr lang="th-TH" sz="1400" dirty="0"/>
                    </a:p>
                  </a:txBody>
                  <a:tcPr/>
                </a:tc>
              </a:tr>
              <a:tr h="370840">
                <a:tc>
                  <a:txBody>
                    <a:bodyPr/>
                    <a:lstStyle/>
                    <a:p>
                      <a:endParaRPr lang="th-TH" sz="1400" dirty="0"/>
                    </a:p>
                  </a:txBody>
                  <a:tcPr/>
                </a:tc>
                <a:tc>
                  <a:txBody>
                    <a:bodyPr/>
                    <a:lstStyle/>
                    <a:p>
                      <a:endParaRPr lang="th-TH" sz="1050" dirty="0"/>
                    </a:p>
                  </a:txBody>
                  <a:tcPr/>
                </a:tc>
                <a:tc>
                  <a:txBody>
                    <a:bodyPr/>
                    <a:lstStyle/>
                    <a:p>
                      <a:endParaRPr lang="th-TH" dirty="0"/>
                    </a:p>
                  </a:txBody>
                  <a:tcPr/>
                </a:tc>
              </a:tr>
            </a:tbl>
          </a:graphicData>
        </a:graphic>
      </p:graphicFrame>
    </p:spTree>
    <p:extLst>
      <p:ext uri="{BB962C8B-B14F-4D97-AF65-F5344CB8AC3E}">
        <p14:creationId xmlns:p14="http://schemas.microsoft.com/office/powerpoint/2010/main" val="2909276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57015581"/>
              </p:ext>
            </p:extLst>
          </p:nvPr>
        </p:nvGraphicFramePr>
        <p:xfrm>
          <a:off x="2267744" y="404664"/>
          <a:ext cx="5338936" cy="92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txBody>
          <a:bodyPr>
            <a:normAutofit fontScale="92500" lnSpcReduction="10000"/>
          </a:bodyPr>
          <a:lstStyle/>
          <a:p>
            <a:r>
              <a:rPr lang="en-US" dirty="0" smtClean="0"/>
              <a:t>Around </a:t>
            </a:r>
            <a:r>
              <a:rPr lang="en-US" dirty="0"/>
              <a:t>the 1st century AD,</a:t>
            </a:r>
            <a:endParaRPr lang="en-US" dirty="0" smtClean="0"/>
          </a:p>
          <a:p>
            <a:pPr lvl="1"/>
            <a:r>
              <a:rPr lang="en-US" dirty="0" smtClean="0"/>
              <a:t>Buddhism </a:t>
            </a:r>
            <a:r>
              <a:rPr lang="en-US" dirty="0"/>
              <a:t>arrived in China </a:t>
            </a:r>
            <a:r>
              <a:rPr lang="en-US" dirty="0" smtClean="0"/>
              <a:t>and </a:t>
            </a:r>
            <a:r>
              <a:rPr lang="en-US" dirty="0"/>
              <a:t>introduced new types of art into China, particularly in the area of statuary. </a:t>
            </a:r>
            <a:endParaRPr lang="en-US" dirty="0" smtClean="0"/>
          </a:p>
          <a:p>
            <a:pPr lvl="1"/>
            <a:r>
              <a:rPr lang="en-US" dirty="0" smtClean="0"/>
              <a:t>Receiving </a:t>
            </a:r>
            <a:r>
              <a:rPr lang="en-US" dirty="0"/>
              <a:t>this distant religion, strong Chinese </a:t>
            </a:r>
            <a:r>
              <a:rPr lang="en-US" dirty="0" smtClean="0"/>
              <a:t>traits </a:t>
            </a:r>
            <a:r>
              <a:rPr lang="en-US" dirty="0"/>
              <a:t>were incorporated into Buddhist art</a:t>
            </a:r>
            <a:r>
              <a:rPr lang="en-US" dirty="0" smtClean="0"/>
              <a:t>.</a:t>
            </a:r>
          </a:p>
          <a:p>
            <a:endParaRPr lang="en-US" dirty="0" smtClean="0"/>
          </a:p>
          <a:p>
            <a:r>
              <a:rPr lang="en-US" dirty="0"/>
              <a:t>In the 5th to 6th centuries, </a:t>
            </a:r>
          </a:p>
          <a:p>
            <a:pPr lvl="1"/>
            <a:r>
              <a:rPr lang="en-US" dirty="0"/>
              <a:t>the Northern Dynasties developed rather symbolic and abstract modes of representation, with schematic lines. </a:t>
            </a:r>
          </a:p>
          <a:p>
            <a:pPr lvl="1"/>
            <a:r>
              <a:rPr lang="en-US" dirty="0"/>
              <a:t>Their style: solemn and majestic. </a:t>
            </a:r>
            <a:r>
              <a:rPr lang="en-US" dirty="0" smtClean="0"/>
              <a:t>The </a:t>
            </a:r>
            <a:r>
              <a:rPr lang="en-US" dirty="0"/>
              <a:t>lack of corporeality of this art, and its distance from the original Buddhist objective of expressing the pure ideal of enlightenment in an accessible and realistic manner, progressively led to a change towards more naturalism and realism, leading to the expression of Tang Buddhist art.</a:t>
            </a:r>
            <a:endParaRPr lang="th-TH" dirty="0"/>
          </a:p>
        </p:txBody>
      </p:sp>
    </p:spTree>
    <p:extLst>
      <p:ext uri="{BB962C8B-B14F-4D97-AF65-F5344CB8AC3E}">
        <p14:creationId xmlns:p14="http://schemas.microsoft.com/office/powerpoint/2010/main" val="836640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467600" cy="1143000"/>
          </a:xfrm>
        </p:spPr>
        <p:txBody>
          <a:bodyPr>
            <a:normAutofit fontScale="90000"/>
          </a:bodyPr>
          <a:lstStyle/>
          <a:p>
            <a:r>
              <a:rPr lang="en-US" dirty="0"/>
              <a:t>Sites preserving Northern Wei Dynasty Buddhist sculpture:</a:t>
            </a:r>
            <a:br>
              <a:rPr lang="en-US" dirty="0"/>
            </a:br>
            <a:r>
              <a:rPr lang="en-US" dirty="0" err="1"/>
              <a:t>Yungang</a:t>
            </a:r>
            <a:r>
              <a:rPr lang="en-US" dirty="0"/>
              <a:t> Grottoes, </a:t>
            </a:r>
            <a:r>
              <a:rPr lang="en-US" dirty="0" smtClean="0"/>
              <a:t>Shanxi</a:t>
            </a:r>
            <a:endParaRPr lang="th-TH"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916832"/>
            <a:ext cx="7164288" cy="4797152"/>
          </a:xfrm>
          <a:prstGeom prst="rect">
            <a:avLst/>
          </a:prstGeom>
        </p:spPr>
      </p:pic>
    </p:spTree>
    <p:extLst>
      <p:ext uri="{BB962C8B-B14F-4D97-AF65-F5344CB8AC3E}">
        <p14:creationId xmlns:p14="http://schemas.microsoft.com/office/powerpoint/2010/main" val="3722372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Longmen</a:t>
            </a:r>
            <a:r>
              <a:rPr lang="en-US" dirty="0"/>
              <a:t> Grottoes, Henan</a:t>
            </a:r>
            <a:br>
              <a:rPr lang="en-US" dirty="0"/>
            </a:br>
            <a:endParaRPr lang="th-TH"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899592" y="1052736"/>
            <a:ext cx="7272808" cy="5444884"/>
          </a:xfrm>
          <a:prstGeom prst="rect">
            <a:avLst/>
          </a:prstGeom>
        </p:spPr>
      </p:pic>
    </p:spTree>
    <p:extLst>
      <p:ext uri="{BB962C8B-B14F-4D97-AF65-F5344CB8AC3E}">
        <p14:creationId xmlns:p14="http://schemas.microsoft.com/office/powerpoint/2010/main" val="3720704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Bingling</a:t>
            </a:r>
            <a:r>
              <a:rPr lang="en-US" dirty="0"/>
              <a:t> Temple, Gansu</a:t>
            </a:r>
            <a:endParaRPr lang="th-TH"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436096" y="908720"/>
            <a:ext cx="3273451" cy="48736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949" y="2060848"/>
            <a:ext cx="4779934" cy="3240360"/>
          </a:xfrm>
          <a:prstGeom prst="rect">
            <a:avLst/>
          </a:prstGeom>
        </p:spPr>
      </p:pic>
    </p:spTree>
    <p:extLst>
      <p:ext uri="{BB962C8B-B14F-4D97-AF65-F5344CB8AC3E}">
        <p14:creationId xmlns:p14="http://schemas.microsoft.com/office/powerpoint/2010/main" val="2927768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332656"/>
            <a:ext cx="8585011" cy="6213177"/>
          </a:xfrm>
        </p:spPr>
      </p:pic>
    </p:spTree>
    <p:extLst>
      <p:ext uri="{BB962C8B-B14F-4D97-AF65-F5344CB8AC3E}">
        <p14:creationId xmlns:p14="http://schemas.microsoft.com/office/powerpoint/2010/main" val="2798784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39090404"/>
              </p:ext>
            </p:extLst>
          </p:nvPr>
        </p:nvGraphicFramePr>
        <p:xfrm>
          <a:off x="1907704" y="188640"/>
          <a:ext cx="5338936" cy="92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539552" y="1196752"/>
            <a:ext cx="8136904" cy="4873752"/>
          </a:xfrm>
        </p:spPr>
        <p:txBody>
          <a:bodyPr>
            <a:noAutofit/>
          </a:bodyPr>
          <a:lstStyle/>
          <a:p>
            <a:pPr algn="just"/>
            <a:r>
              <a:rPr lang="en-US" sz="1400" dirty="0" smtClean="0"/>
              <a:t>From </a:t>
            </a:r>
            <a:r>
              <a:rPr lang="en-US" sz="1400" dirty="0"/>
              <a:t>711, numerous temples and monasteries were built in the capital city of Nara, including a five-story pagoda, the Golden Hall of the </a:t>
            </a:r>
            <a:r>
              <a:rPr lang="en-US" sz="1400" dirty="0" err="1"/>
              <a:t>Horyuji</a:t>
            </a:r>
            <a:r>
              <a:rPr lang="en-US" sz="1400" dirty="0"/>
              <a:t>, and the </a:t>
            </a:r>
            <a:r>
              <a:rPr lang="en-US" sz="1400" dirty="0" err="1"/>
              <a:t>Kōfuku-ji</a:t>
            </a:r>
            <a:r>
              <a:rPr lang="en-US" sz="1400" dirty="0"/>
              <a:t> temple. </a:t>
            </a:r>
            <a:endParaRPr lang="en-US" sz="1400" dirty="0" smtClean="0"/>
          </a:p>
          <a:p>
            <a:pPr algn="just"/>
            <a:r>
              <a:rPr lang="en-US" sz="1400" dirty="0" smtClean="0"/>
              <a:t>Countless </a:t>
            </a:r>
            <a:r>
              <a:rPr lang="en-US" sz="1400" dirty="0"/>
              <a:t>paintings and sculptures were made, often under governmental sponsorship. Indian, Hellenistic, Chinese and Korean artistic influences blended into an original style characterized by realism and gracefulness. </a:t>
            </a:r>
            <a:endParaRPr lang="en-US" sz="1400" dirty="0" smtClean="0"/>
          </a:p>
          <a:p>
            <a:pPr algn="just"/>
            <a:r>
              <a:rPr lang="en-US" sz="1400" dirty="0" smtClean="0"/>
              <a:t>The </a:t>
            </a:r>
            <a:r>
              <a:rPr lang="en-US" sz="1400" dirty="0"/>
              <a:t>creation of Japanese Buddhist art was especially rich between the 8th and 13th centuries during the periods of Nara, Heian and Kamakura. Japan developed an extremely rich figurative art for the pantheon of Buddhist deities, sometimes combined with Hindu and Shinto influences. This art can be very varied, creative and bold</a:t>
            </a:r>
            <a:r>
              <a:rPr lang="en-US" sz="1400" dirty="0" smtClean="0"/>
              <a:t>.</a:t>
            </a:r>
            <a:endParaRPr lang="en-US" sz="1400" dirty="0"/>
          </a:p>
          <a:p>
            <a:pPr algn="just"/>
            <a:r>
              <a:rPr lang="en-US" sz="1400" dirty="0"/>
              <a:t>From the 12th and 13th, a further development was Zen art, and it faces golden days in </a:t>
            </a:r>
            <a:r>
              <a:rPr lang="en-US" sz="1400" dirty="0" err="1"/>
              <a:t>Muromachi</a:t>
            </a:r>
            <a:r>
              <a:rPr lang="en-US" sz="1400" dirty="0"/>
              <a:t> Period, following the introduction of the faith by </a:t>
            </a:r>
            <a:r>
              <a:rPr lang="en-US" sz="1400" dirty="0" err="1"/>
              <a:t>Dogen</a:t>
            </a:r>
            <a:r>
              <a:rPr lang="en-US" sz="1400" dirty="0"/>
              <a:t> and Eisai upon their return from China. </a:t>
            </a:r>
            <a:endParaRPr lang="en-US" sz="1400" dirty="0" smtClean="0"/>
          </a:p>
          <a:p>
            <a:pPr algn="just"/>
            <a:r>
              <a:rPr lang="en-US" sz="1400" dirty="0" smtClean="0"/>
              <a:t>Zen </a:t>
            </a:r>
            <a:r>
              <a:rPr lang="en-US" sz="1400" dirty="0"/>
              <a:t>art is mainly characterized by original paintings (such as </a:t>
            </a:r>
            <a:r>
              <a:rPr lang="en-US" sz="1400" dirty="0" err="1"/>
              <a:t>sumi</a:t>
            </a:r>
            <a:r>
              <a:rPr lang="en-US" sz="1400" dirty="0"/>
              <a:t>-e) and poetry (especially haikus), striving to express the true essence of the world through impressionistic and unadorned "non-dualistic" representations. </a:t>
            </a:r>
            <a:endParaRPr lang="en-US" sz="1400" dirty="0" smtClean="0"/>
          </a:p>
          <a:p>
            <a:pPr algn="just"/>
            <a:r>
              <a:rPr lang="en-US" sz="1400" dirty="0" smtClean="0"/>
              <a:t>The </a:t>
            </a:r>
            <a:r>
              <a:rPr lang="en-US" sz="1400" dirty="0"/>
              <a:t>search for enlightenment "in the moment" also led to the development of other important derivative arts such as the </a:t>
            </a:r>
            <a:r>
              <a:rPr lang="en-US" sz="1400" dirty="0" err="1"/>
              <a:t>Chanoyu</a:t>
            </a:r>
            <a:r>
              <a:rPr lang="en-US" sz="1400" dirty="0"/>
              <a:t> tea ceremony or the Ikebana art of flower arrangement. This evolution went as far as considering almost any human activity as an art with a strong spiritual and aesthetic content, first and foremost in those activities related to combat techniques (martial arts).</a:t>
            </a:r>
          </a:p>
          <a:p>
            <a:pPr algn="just"/>
            <a:r>
              <a:rPr lang="en-US" sz="1400" dirty="0"/>
              <a:t>Buddhism remains very active in Japan to this day. Still around 80,000 Buddhist temples are preserved. Many of them are in wood and are regularly restored.</a:t>
            </a:r>
            <a:endParaRPr lang="th-TH" sz="1400" dirty="0"/>
          </a:p>
        </p:txBody>
      </p:sp>
    </p:spTree>
    <p:extLst>
      <p:ext uri="{BB962C8B-B14F-4D97-AF65-F5344CB8AC3E}">
        <p14:creationId xmlns:p14="http://schemas.microsoft.com/office/powerpoint/2010/main" val="836640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72" y="5733256"/>
            <a:ext cx="3178696" cy="940966"/>
          </a:xfrm>
        </p:spPr>
        <p:txBody>
          <a:bodyPr>
            <a:noAutofit/>
          </a:bodyPr>
          <a:lstStyle/>
          <a:p>
            <a:r>
              <a:rPr lang="en-US" sz="1600" dirty="0"/>
              <a:t>Scroll calligraphy of </a:t>
            </a:r>
            <a:r>
              <a:rPr lang="en-US" sz="1600" dirty="0" err="1"/>
              <a:t>Bodhidharma</a:t>
            </a:r>
            <a:r>
              <a:rPr lang="en-US" sz="1600" dirty="0"/>
              <a:t> "Zen points directly to the human heart, see into your nature and become Buddha", by </a:t>
            </a:r>
            <a:r>
              <a:rPr lang="en-US" sz="1600" dirty="0" err="1"/>
              <a:t>Hakuin</a:t>
            </a:r>
            <a:r>
              <a:rPr lang="en-US" sz="1600" dirty="0"/>
              <a:t> </a:t>
            </a:r>
            <a:r>
              <a:rPr lang="en-US" sz="1600" dirty="0" err="1"/>
              <a:t>Ekaku</a:t>
            </a:r>
            <a:r>
              <a:rPr lang="en-US" sz="1600" dirty="0"/>
              <a:t> (1686 to 1769)</a:t>
            </a:r>
            <a:endParaRPr lang="th-TH" sz="1600"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12160" y="332656"/>
            <a:ext cx="2103723" cy="48736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980728"/>
            <a:ext cx="5476875" cy="3190875"/>
          </a:xfrm>
          <a:prstGeom prst="rect">
            <a:avLst/>
          </a:prstGeom>
        </p:spPr>
      </p:pic>
      <p:sp>
        <p:nvSpPr>
          <p:cNvPr id="6" name="Rectangle 5"/>
          <p:cNvSpPr/>
          <p:nvPr/>
        </p:nvSpPr>
        <p:spPr>
          <a:xfrm>
            <a:off x="375774" y="4365104"/>
            <a:ext cx="5280613" cy="954107"/>
          </a:xfrm>
          <a:prstGeom prst="rect">
            <a:avLst/>
          </a:prstGeom>
        </p:spPr>
        <p:txBody>
          <a:bodyPr wrap="none">
            <a:spAutoFit/>
          </a:bodyPr>
          <a:lstStyle/>
          <a:p>
            <a:r>
              <a:rPr lang="en-US" dirty="0" err="1"/>
              <a:t>Amida</a:t>
            </a:r>
            <a:r>
              <a:rPr lang="en-US" dirty="0"/>
              <a:t> Buddha, </a:t>
            </a:r>
            <a:r>
              <a:rPr lang="en-US" dirty="0" err="1" smtClean="0"/>
              <a:t>Kōtoku</a:t>
            </a:r>
            <a:r>
              <a:rPr lang="en-US" dirty="0" smtClean="0"/>
              <a:t>-in</a:t>
            </a:r>
          </a:p>
          <a:p>
            <a:r>
              <a:rPr lang="en-US" dirty="0"/>
              <a:t>The Great Buddha, Kamakura</a:t>
            </a:r>
            <a:endParaRPr lang="th-TH" dirty="0"/>
          </a:p>
        </p:txBody>
      </p:sp>
    </p:spTree>
    <p:extLst>
      <p:ext uri="{BB962C8B-B14F-4D97-AF65-F5344CB8AC3E}">
        <p14:creationId xmlns:p14="http://schemas.microsoft.com/office/powerpoint/2010/main" val="1402211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road</a:t>
            </a:r>
            <a:endParaRPr lang="th-TH"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71512" y="1628800"/>
            <a:ext cx="7555018" cy="4508475"/>
          </a:xfrm>
        </p:spPr>
      </p:pic>
    </p:spTree>
    <p:extLst>
      <p:ext uri="{BB962C8B-B14F-4D97-AF65-F5344CB8AC3E}">
        <p14:creationId xmlns:p14="http://schemas.microsoft.com/office/powerpoint/2010/main" val="3058845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9552" y="548680"/>
            <a:ext cx="7920880" cy="5616623"/>
          </a:xfrm>
        </p:spPr>
      </p:pic>
    </p:spTree>
    <p:extLst>
      <p:ext uri="{BB962C8B-B14F-4D97-AF65-F5344CB8AC3E}">
        <p14:creationId xmlns:p14="http://schemas.microsoft.com/office/powerpoint/2010/main" val="1606671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77519660"/>
              </p:ext>
            </p:extLst>
          </p:nvPr>
        </p:nvGraphicFramePr>
        <p:xfrm>
          <a:off x="2267744" y="404664"/>
          <a:ext cx="5338936" cy="92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txBody>
          <a:bodyPr>
            <a:noAutofit/>
          </a:bodyPr>
          <a:lstStyle/>
          <a:p>
            <a:r>
              <a:rPr lang="en-US" sz="1400" dirty="0" smtClean="0">
                <a:latin typeface="Calibri" pitchFamily="34" charset="0"/>
                <a:cs typeface="Calibri" pitchFamily="34" charset="0"/>
              </a:rPr>
              <a:t>Combination of different </a:t>
            </a:r>
            <a:r>
              <a:rPr lang="en-US" sz="1400" dirty="0">
                <a:latin typeface="Calibri" pitchFamily="34" charset="0"/>
                <a:cs typeface="Calibri" pitchFamily="34" charset="0"/>
              </a:rPr>
              <a:t>regional styles </a:t>
            </a:r>
            <a:r>
              <a:rPr lang="en-US" sz="1400" dirty="0" smtClean="0">
                <a:latin typeface="Calibri" pitchFamily="34" charset="0"/>
                <a:cs typeface="Calibri" pitchFamily="34" charset="0"/>
              </a:rPr>
              <a:t>together to </a:t>
            </a:r>
            <a:r>
              <a:rPr lang="en-US" sz="1400" dirty="0">
                <a:latin typeface="Calibri" pitchFamily="34" charset="0"/>
                <a:cs typeface="Calibri" pitchFamily="34" charset="0"/>
              </a:rPr>
              <a:t>create a specific Korean Buddhist art </a:t>
            </a:r>
            <a:r>
              <a:rPr lang="en-US" sz="1400" dirty="0" smtClean="0">
                <a:latin typeface="Calibri" pitchFamily="34" charset="0"/>
                <a:cs typeface="Calibri" pitchFamily="34" charset="0"/>
              </a:rPr>
              <a:t>style.</a:t>
            </a:r>
            <a:r>
              <a:rPr lang="en-US" sz="1400" dirty="0">
                <a:latin typeface="Calibri" pitchFamily="34" charset="0"/>
                <a:cs typeface="Calibri" pitchFamily="34" charset="0"/>
              </a:rPr>
              <a:t> </a:t>
            </a:r>
            <a:endParaRPr lang="en-US" sz="1400" dirty="0" smtClean="0">
              <a:latin typeface="Calibri" pitchFamily="34" charset="0"/>
              <a:cs typeface="Calibri" pitchFamily="34" charset="0"/>
            </a:endParaRPr>
          </a:p>
          <a:p>
            <a:r>
              <a:rPr lang="en-US" sz="1400" dirty="0" smtClean="0">
                <a:latin typeface="Calibri" pitchFamily="34" charset="0"/>
                <a:cs typeface="Calibri" pitchFamily="34" charset="0"/>
              </a:rPr>
              <a:t>Reflecting </a:t>
            </a:r>
            <a:r>
              <a:rPr lang="en-US" sz="1400" dirty="0">
                <a:latin typeface="Calibri" pitchFamily="34" charset="0"/>
                <a:cs typeface="Calibri" pitchFamily="34" charset="0"/>
              </a:rPr>
              <a:t>an interaction between other Buddhist influences and a strongly original Korean culture. Additionally, the art of the steppes, particularly Siberian and Scythian influences, are evident in early Korean Buddhist art based on the excavation of artifacts and burial goods such as </a:t>
            </a:r>
            <a:r>
              <a:rPr lang="en-US" sz="1400" dirty="0" err="1">
                <a:latin typeface="Calibri" pitchFamily="34" charset="0"/>
                <a:cs typeface="Calibri" pitchFamily="34" charset="0"/>
              </a:rPr>
              <a:t>Silla</a:t>
            </a:r>
            <a:r>
              <a:rPr lang="en-US" sz="1400" dirty="0">
                <a:latin typeface="Calibri" pitchFamily="34" charset="0"/>
                <a:cs typeface="Calibri" pitchFamily="34" charset="0"/>
              </a:rPr>
              <a:t> royal crowns, belt buckles, daggers, and comma-shaped </a:t>
            </a:r>
            <a:r>
              <a:rPr lang="en-US" sz="1400" dirty="0" err="1">
                <a:latin typeface="Calibri" pitchFamily="34" charset="0"/>
                <a:cs typeface="Calibri" pitchFamily="34" charset="0"/>
              </a:rPr>
              <a:t>gogok</a:t>
            </a:r>
            <a:r>
              <a:rPr lang="en-US" sz="1400" dirty="0">
                <a:latin typeface="Calibri" pitchFamily="34" charset="0"/>
                <a:cs typeface="Calibri" pitchFamily="34" charset="0"/>
              </a:rPr>
              <a:t>. </a:t>
            </a:r>
            <a:r>
              <a:rPr lang="en-US" sz="1400" dirty="0" smtClean="0">
                <a:latin typeface="Calibri" pitchFamily="34" charset="0"/>
                <a:cs typeface="Calibri" pitchFamily="34" charset="0"/>
              </a:rPr>
              <a:t>The </a:t>
            </a:r>
            <a:r>
              <a:rPr lang="en-US" sz="1400" dirty="0">
                <a:latin typeface="Calibri" pitchFamily="34" charset="0"/>
                <a:cs typeface="Calibri" pitchFamily="34" charset="0"/>
              </a:rPr>
              <a:t>first of the Three Kingdoms of Korea to officially receive Buddhism was </a:t>
            </a:r>
            <a:r>
              <a:rPr lang="en-US" sz="1400" dirty="0" err="1">
                <a:latin typeface="Calibri" pitchFamily="34" charset="0"/>
                <a:cs typeface="Calibri" pitchFamily="34" charset="0"/>
              </a:rPr>
              <a:t>Goguryeo</a:t>
            </a:r>
            <a:r>
              <a:rPr lang="en-US" sz="1400" dirty="0">
                <a:latin typeface="Calibri" pitchFamily="34" charset="0"/>
                <a:cs typeface="Calibri" pitchFamily="34" charset="0"/>
              </a:rPr>
              <a:t> in </a:t>
            </a:r>
            <a:r>
              <a:rPr lang="en-US" sz="1400" dirty="0" smtClean="0">
                <a:latin typeface="Calibri" pitchFamily="34" charset="0"/>
                <a:cs typeface="Calibri" pitchFamily="34" charset="0"/>
              </a:rPr>
              <a:t>372.</a:t>
            </a:r>
            <a:endParaRPr lang="en-US" sz="1400" dirty="0">
              <a:latin typeface="Calibri" pitchFamily="34" charset="0"/>
              <a:cs typeface="Calibri" pitchFamily="34" charset="0"/>
            </a:endParaRPr>
          </a:p>
          <a:p>
            <a:r>
              <a:rPr lang="en-US" sz="1400" dirty="0">
                <a:latin typeface="Calibri" pitchFamily="34" charset="0"/>
                <a:cs typeface="Calibri" pitchFamily="34" charset="0"/>
              </a:rPr>
              <a:t>Chinese records and the use of Buddhist motifs in </a:t>
            </a:r>
            <a:r>
              <a:rPr lang="en-US" sz="1400" dirty="0" err="1">
                <a:latin typeface="Calibri" pitchFamily="34" charset="0"/>
                <a:cs typeface="Calibri" pitchFamily="34" charset="0"/>
              </a:rPr>
              <a:t>Goguryeo</a:t>
            </a:r>
            <a:r>
              <a:rPr lang="en-US" sz="1400" dirty="0">
                <a:latin typeface="Calibri" pitchFamily="34" charset="0"/>
                <a:cs typeface="Calibri" pitchFamily="34" charset="0"/>
              </a:rPr>
              <a:t> murals indicate the introduction of Buddhism earlier than the official date</a:t>
            </a:r>
          </a:p>
          <a:p>
            <a:r>
              <a:rPr lang="en-US" sz="1400" dirty="0">
                <a:latin typeface="Calibri" pitchFamily="34" charset="0"/>
                <a:cs typeface="Calibri" pitchFamily="34" charset="0"/>
              </a:rPr>
              <a:t>The </a:t>
            </a:r>
            <a:r>
              <a:rPr lang="en-US" sz="1400" dirty="0" err="1">
                <a:latin typeface="Calibri" pitchFamily="34" charset="0"/>
                <a:cs typeface="Calibri" pitchFamily="34" charset="0"/>
              </a:rPr>
              <a:t>Baekje</a:t>
            </a:r>
            <a:r>
              <a:rPr lang="en-US" sz="1400" dirty="0">
                <a:latin typeface="Calibri" pitchFamily="34" charset="0"/>
                <a:cs typeface="Calibri" pitchFamily="34" charset="0"/>
              </a:rPr>
              <a:t> Kingdom officially recognized Buddhism in 384. </a:t>
            </a:r>
          </a:p>
          <a:p>
            <a:r>
              <a:rPr lang="en-US" sz="1400" dirty="0">
                <a:latin typeface="Calibri" pitchFamily="34" charset="0"/>
                <a:cs typeface="Calibri" pitchFamily="34" charset="0"/>
              </a:rPr>
              <a:t>The </a:t>
            </a:r>
            <a:r>
              <a:rPr lang="en-US" sz="1400" dirty="0" err="1">
                <a:latin typeface="Calibri" pitchFamily="34" charset="0"/>
                <a:cs typeface="Calibri" pitchFamily="34" charset="0"/>
              </a:rPr>
              <a:t>Silla</a:t>
            </a:r>
            <a:r>
              <a:rPr lang="en-US" sz="1400" dirty="0">
                <a:latin typeface="Calibri" pitchFamily="34" charset="0"/>
                <a:cs typeface="Calibri" pitchFamily="34" charset="0"/>
              </a:rPr>
              <a:t> Kingdom, isolated and with no easy sea or land access to China, officially adopted Buddhism in 535 although the foreign religion was known in the kingdom due to the work of </a:t>
            </a:r>
            <a:r>
              <a:rPr lang="en-US" sz="1400" dirty="0" err="1">
                <a:latin typeface="Calibri" pitchFamily="34" charset="0"/>
                <a:cs typeface="Calibri" pitchFamily="34" charset="0"/>
              </a:rPr>
              <a:t>Goguryeo</a:t>
            </a:r>
            <a:r>
              <a:rPr lang="en-US" sz="1400" dirty="0">
                <a:latin typeface="Calibri" pitchFamily="34" charset="0"/>
                <a:cs typeface="Calibri" pitchFamily="34" charset="0"/>
              </a:rPr>
              <a:t> monks since the early 5th century.</a:t>
            </a:r>
          </a:p>
          <a:p>
            <a:r>
              <a:rPr lang="en-US" sz="1400" dirty="0">
                <a:latin typeface="Calibri" pitchFamily="34" charset="0"/>
                <a:cs typeface="Calibri" pitchFamily="34" charset="0"/>
              </a:rPr>
              <a:t>The introduction of Buddhism stimulated the need for artisans to create images for veneration, architects for temples, and the literate for the Buddhist sutras and transformed Korean civilization. </a:t>
            </a:r>
          </a:p>
          <a:p>
            <a:r>
              <a:rPr lang="en-US" sz="1400" dirty="0">
                <a:latin typeface="Calibri" pitchFamily="34" charset="0"/>
                <a:cs typeface="Calibri" pitchFamily="34" charset="0"/>
              </a:rPr>
              <a:t>Particularly important in the transmission of sophisticated art styles to the Korean kingdoms was the art of the "barbarian" </a:t>
            </a:r>
            <a:r>
              <a:rPr lang="en-US" sz="1400" dirty="0" err="1">
                <a:latin typeface="Calibri" pitchFamily="34" charset="0"/>
                <a:cs typeface="Calibri" pitchFamily="34" charset="0"/>
              </a:rPr>
              <a:t>Tuoba</a:t>
            </a:r>
            <a:r>
              <a:rPr lang="en-US" sz="1400" dirty="0">
                <a:latin typeface="Calibri" pitchFamily="34" charset="0"/>
                <a:cs typeface="Calibri" pitchFamily="34" charset="0"/>
              </a:rPr>
              <a:t>, a clan of non-Han Chinese </a:t>
            </a:r>
            <a:r>
              <a:rPr lang="en-US" sz="1400" dirty="0" err="1">
                <a:latin typeface="Calibri" pitchFamily="34" charset="0"/>
                <a:cs typeface="Calibri" pitchFamily="34" charset="0"/>
              </a:rPr>
              <a:t>Xianbei</a:t>
            </a:r>
            <a:r>
              <a:rPr lang="en-US" sz="1400" dirty="0">
                <a:latin typeface="Calibri" pitchFamily="34" charset="0"/>
                <a:cs typeface="Calibri" pitchFamily="34" charset="0"/>
              </a:rPr>
              <a:t> people who established the Northern Wei Dynasty in China in 386. </a:t>
            </a:r>
          </a:p>
          <a:p>
            <a:r>
              <a:rPr lang="en-US" sz="1400" dirty="0">
                <a:latin typeface="Calibri" pitchFamily="34" charset="0"/>
                <a:cs typeface="Calibri" pitchFamily="34" charset="0"/>
              </a:rPr>
              <a:t>The Northern Wei style was particularly influential in the art of the </a:t>
            </a:r>
            <a:r>
              <a:rPr lang="en-US" sz="1400" dirty="0" err="1">
                <a:latin typeface="Calibri" pitchFamily="34" charset="0"/>
                <a:cs typeface="Calibri" pitchFamily="34" charset="0"/>
              </a:rPr>
              <a:t>Goguryeo</a:t>
            </a:r>
            <a:r>
              <a:rPr lang="en-US" sz="1400" dirty="0">
                <a:latin typeface="Calibri" pitchFamily="34" charset="0"/>
                <a:cs typeface="Calibri" pitchFamily="34" charset="0"/>
              </a:rPr>
              <a:t> and </a:t>
            </a:r>
            <a:r>
              <a:rPr lang="en-US" sz="1400" dirty="0" err="1">
                <a:latin typeface="Calibri" pitchFamily="34" charset="0"/>
                <a:cs typeface="Calibri" pitchFamily="34" charset="0"/>
              </a:rPr>
              <a:t>Baekje</a:t>
            </a:r>
            <a:r>
              <a:rPr lang="en-US" sz="1400" dirty="0">
                <a:latin typeface="Calibri" pitchFamily="34" charset="0"/>
                <a:cs typeface="Calibri" pitchFamily="34" charset="0"/>
              </a:rPr>
              <a:t>. </a:t>
            </a:r>
            <a:r>
              <a:rPr lang="en-US" sz="1400" dirty="0" err="1">
                <a:latin typeface="Calibri" pitchFamily="34" charset="0"/>
                <a:cs typeface="Calibri" pitchFamily="34" charset="0"/>
              </a:rPr>
              <a:t>Baekje</a:t>
            </a:r>
            <a:r>
              <a:rPr lang="en-US" sz="1400" dirty="0">
                <a:latin typeface="Calibri" pitchFamily="34" charset="0"/>
                <a:cs typeface="Calibri" pitchFamily="34" charset="0"/>
              </a:rPr>
              <a:t> artisans later transmitted this style along with Southern Dynasty elements and distinct Korean elements to Japan. Korean artisans were highly selective of the styles they incorporated </a:t>
            </a:r>
          </a:p>
          <a:p>
            <a:endParaRPr lang="en-US" sz="1200" dirty="0">
              <a:latin typeface="Calibri" pitchFamily="34" charset="0"/>
              <a:cs typeface="Calibri" pitchFamily="34" charset="0"/>
            </a:endParaRPr>
          </a:p>
          <a:p>
            <a:endParaRPr lang="th-TH" sz="1200" dirty="0">
              <a:latin typeface="Calibri" pitchFamily="34" charset="0"/>
              <a:cs typeface="Calibri" pitchFamily="34" charset="0"/>
            </a:endParaRPr>
          </a:p>
        </p:txBody>
      </p:sp>
    </p:spTree>
    <p:extLst>
      <p:ext uri="{BB962C8B-B14F-4D97-AF65-F5344CB8AC3E}">
        <p14:creationId xmlns:p14="http://schemas.microsoft.com/office/powerpoint/2010/main" val="836640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
          </p:nvPr>
        </p:nvSpPr>
        <p:spPr/>
        <p:txBody>
          <a:bodyPr>
            <a:normAutofit fontScale="62500" lnSpcReduction="20000"/>
          </a:bodyPr>
          <a:lstStyle/>
          <a:p>
            <a:r>
              <a:rPr lang="en-US" dirty="0" smtClean="0"/>
              <a:t>During </a:t>
            </a:r>
            <a:r>
              <a:rPr lang="en-US" dirty="0"/>
              <a:t>the Unified </a:t>
            </a:r>
            <a:r>
              <a:rPr lang="en-US" dirty="0" err="1"/>
              <a:t>Silla</a:t>
            </a:r>
            <a:r>
              <a:rPr lang="en-US" dirty="0"/>
              <a:t> period, East Asia was particularly stable with China and Korea both enjoying unified governments. </a:t>
            </a:r>
            <a:endParaRPr lang="en-US" dirty="0" smtClean="0"/>
          </a:p>
          <a:p>
            <a:r>
              <a:rPr lang="en-US" dirty="0" smtClean="0"/>
              <a:t>Early </a:t>
            </a:r>
            <a:r>
              <a:rPr lang="en-US" dirty="0"/>
              <a:t>Unified </a:t>
            </a:r>
            <a:r>
              <a:rPr lang="en-US" dirty="0" err="1"/>
              <a:t>Silla</a:t>
            </a:r>
            <a:r>
              <a:rPr lang="en-US" dirty="0"/>
              <a:t> art combined </a:t>
            </a:r>
            <a:r>
              <a:rPr lang="en-US" dirty="0" err="1"/>
              <a:t>Silla</a:t>
            </a:r>
            <a:r>
              <a:rPr lang="en-US" dirty="0"/>
              <a:t> styles and </a:t>
            </a:r>
            <a:r>
              <a:rPr lang="en-US" dirty="0" err="1"/>
              <a:t>Baekje</a:t>
            </a:r>
            <a:r>
              <a:rPr lang="en-US" dirty="0"/>
              <a:t> styles. Korean Buddhist art was also influenced by new Tang Dynasty styles as evidenced by a new popular Buddhist motif with full-faced Buddha sculptures. </a:t>
            </a:r>
            <a:endParaRPr lang="en-US" dirty="0" smtClean="0"/>
          </a:p>
          <a:p>
            <a:r>
              <a:rPr lang="en-US" dirty="0" smtClean="0"/>
              <a:t>Tang </a:t>
            </a:r>
            <a:r>
              <a:rPr lang="en-US" dirty="0"/>
              <a:t>China was the cross roads of East, Central, and South Asia and so the Buddhist art of this time period exhibit the so-called international style. State-sponsored Buddhist art flourished during this period, the epitome of which is the </a:t>
            </a:r>
            <a:r>
              <a:rPr lang="en-US" dirty="0" err="1"/>
              <a:t>Seokguram</a:t>
            </a:r>
            <a:r>
              <a:rPr lang="en-US" dirty="0"/>
              <a:t> Grotto</a:t>
            </a:r>
            <a:r>
              <a:rPr lang="en-US" dirty="0" smtClean="0"/>
              <a:t>.</a:t>
            </a:r>
          </a:p>
          <a:p>
            <a:endParaRPr lang="en-US" dirty="0"/>
          </a:p>
          <a:p>
            <a:r>
              <a:rPr lang="en-US" dirty="0" err="1"/>
              <a:t>Goryeo</a:t>
            </a:r>
            <a:r>
              <a:rPr lang="en-US" dirty="0"/>
              <a:t> </a:t>
            </a:r>
            <a:r>
              <a:rPr lang="en-US" dirty="0" smtClean="0"/>
              <a:t>Dynasty</a:t>
            </a:r>
          </a:p>
          <a:p>
            <a:r>
              <a:rPr lang="en-US" dirty="0" smtClean="0"/>
              <a:t>The </a:t>
            </a:r>
            <a:r>
              <a:rPr lang="en-US" dirty="0"/>
              <a:t>fall of the Unified </a:t>
            </a:r>
            <a:r>
              <a:rPr lang="en-US" dirty="0" err="1"/>
              <a:t>Silla</a:t>
            </a:r>
            <a:r>
              <a:rPr lang="en-US" dirty="0"/>
              <a:t> Dynasty and the establishment of the </a:t>
            </a:r>
            <a:r>
              <a:rPr lang="en-US" dirty="0" err="1"/>
              <a:t>Goryeo</a:t>
            </a:r>
            <a:r>
              <a:rPr lang="en-US" dirty="0"/>
              <a:t> Dynasty in 918 indicates a new period of Korean Buddhist art. The </a:t>
            </a:r>
            <a:r>
              <a:rPr lang="en-US" dirty="0" err="1"/>
              <a:t>Goryeo</a:t>
            </a:r>
            <a:r>
              <a:rPr lang="en-US" dirty="0"/>
              <a:t> kings also lavishly sponsored Buddhism and Buddhist art flourished, especially Buddhist paintings and illuminated sutras written in gold and silver ink. [3]. The crowning achievement of this period is the carving of approximately 80,000 woodblocks of the </a:t>
            </a:r>
            <a:r>
              <a:rPr lang="en-US" dirty="0" err="1"/>
              <a:t>Tripitaka</a:t>
            </a:r>
            <a:r>
              <a:rPr lang="en-US" dirty="0"/>
              <a:t> </a:t>
            </a:r>
            <a:r>
              <a:rPr lang="en-US" dirty="0" err="1"/>
              <a:t>Koreana</a:t>
            </a:r>
            <a:r>
              <a:rPr lang="en-US" dirty="0"/>
              <a:t> which was done twice.</a:t>
            </a:r>
          </a:p>
          <a:p>
            <a:r>
              <a:rPr lang="en-US" dirty="0" err="1"/>
              <a:t>Joseon</a:t>
            </a:r>
            <a:r>
              <a:rPr lang="en-US" dirty="0"/>
              <a:t> </a:t>
            </a:r>
            <a:r>
              <a:rPr lang="en-US" dirty="0" smtClean="0"/>
              <a:t>Dynasty</a:t>
            </a:r>
          </a:p>
          <a:p>
            <a:r>
              <a:rPr lang="en-US" dirty="0" smtClean="0"/>
              <a:t>The </a:t>
            </a:r>
            <a:r>
              <a:rPr lang="en-US" dirty="0" err="1"/>
              <a:t>Joseon</a:t>
            </a:r>
            <a:r>
              <a:rPr lang="en-US" dirty="0"/>
              <a:t> Dynasty actively suppressed Buddhism beginning in 1406 and Buddhist temples and art production subsequently decline in quality in quantity although beginning in 1549, Buddhist art does continue to be produced. </a:t>
            </a:r>
            <a:endParaRPr lang="th-TH" dirty="0"/>
          </a:p>
        </p:txBody>
      </p:sp>
    </p:spTree>
    <p:extLst>
      <p:ext uri="{BB962C8B-B14F-4D97-AF65-F5344CB8AC3E}">
        <p14:creationId xmlns:p14="http://schemas.microsoft.com/office/powerpoint/2010/main" val="2342886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9552" y="417736"/>
            <a:ext cx="3526264" cy="4811463"/>
          </a:xfrm>
        </p:spPr>
      </p:pic>
      <p:sp>
        <p:nvSpPr>
          <p:cNvPr id="4" name="Rectangle 3"/>
          <p:cNvSpPr/>
          <p:nvPr/>
        </p:nvSpPr>
        <p:spPr>
          <a:xfrm>
            <a:off x="323528" y="5229199"/>
            <a:ext cx="4248472" cy="923330"/>
          </a:xfrm>
          <a:prstGeom prst="rect">
            <a:avLst/>
          </a:prstGeom>
        </p:spPr>
        <p:txBody>
          <a:bodyPr wrap="square">
            <a:spAutoFit/>
          </a:bodyPr>
          <a:lstStyle/>
          <a:p>
            <a:pPr lvl="1"/>
            <a:r>
              <a:rPr lang="en-US" sz="1800" dirty="0" err="1"/>
              <a:t>Seokguram</a:t>
            </a:r>
            <a:r>
              <a:rPr lang="en-US" sz="1800" dirty="0"/>
              <a:t> Grotto is a World Heritage Site and dates to the Unified </a:t>
            </a:r>
            <a:r>
              <a:rPr lang="en-US" sz="1800" dirty="0" err="1"/>
              <a:t>Silla</a:t>
            </a:r>
            <a:r>
              <a:rPr lang="en-US" sz="1800" dirty="0"/>
              <a:t> era.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435514"/>
            <a:ext cx="2520280" cy="4793685"/>
          </a:xfrm>
          <a:prstGeom prst="rect">
            <a:avLst/>
          </a:prstGeom>
        </p:spPr>
      </p:pic>
      <p:sp>
        <p:nvSpPr>
          <p:cNvPr id="8" name="Rectangle 7"/>
          <p:cNvSpPr/>
          <p:nvPr/>
        </p:nvSpPr>
        <p:spPr>
          <a:xfrm>
            <a:off x="4860032" y="5517232"/>
            <a:ext cx="3923928" cy="923330"/>
          </a:xfrm>
          <a:prstGeom prst="rect">
            <a:avLst/>
          </a:prstGeom>
        </p:spPr>
        <p:txBody>
          <a:bodyPr wrap="square">
            <a:spAutoFit/>
          </a:bodyPr>
          <a:lstStyle/>
          <a:p>
            <a:r>
              <a:rPr lang="en-US" sz="1800" dirty="0" err="1"/>
              <a:t>Bangasayusang</a:t>
            </a:r>
            <a:r>
              <a:rPr lang="en-US" sz="1800" dirty="0"/>
              <a:t>, semi-seated contemplative </a:t>
            </a:r>
            <a:r>
              <a:rPr lang="en-US" sz="1800" dirty="0" err="1"/>
              <a:t>Maitreya</a:t>
            </a:r>
            <a:r>
              <a:rPr lang="en-US" sz="1800" dirty="0"/>
              <a:t> probably from </a:t>
            </a:r>
            <a:r>
              <a:rPr lang="en-US" sz="1800" dirty="0" err="1"/>
              <a:t>Silla</a:t>
            </a:r>
            <a:r>
              <a:rPr lang="en-US" sz="1800" dirty="0"/>
              <a:t> circa early 7th century.</a:t>
            </a:r>
            <a:endParaRPr lang="th-TH" sz="1800" dirty="0"/>
          </a:p>
        </p:txBody>
      </p:sp>
    </p:spTree>
    <p:extLst>
      <p:ext uri="{BB962C8B-B14F-4D97-AF65-F5344CB8AC3E}">
        <p14:creationId xmlns:p14="http://schemas.microsoft.com/office/powerpoint/2010/main" val="4241035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38736" cy="5314602"/>
          </a:xfrm>
        </p:spPr>
        <p:txBody>
          <a:bodyPr>
            <a:normAutofit/>
          </a:bodyPr>
          <a:lstStyle/>
          <a:p>
            <a:r>
              <a:rPr lang="en-US" dirty="0"/>
              <a:t>Standing </a:t>
            </a:r>
            <a:r>
              <a:rPr lang="en-US" dirty="0" err="1"/>
              <a:t>Yakusa</a:t>
            </a:r>
            <a:r>
              <a:rPr lang="en-US" dirty="0"/>
              <a:t> Korea; 8th century, Unified </a:t>
            </a:r>
            <a:r>
              <a:rPr lang="en-US" dirty="0" err="1"/>
              <a:t>Silla</a:t>
            </a:r>
            <a:r>
              <a:rPr lang="en-US" dirty="0"/>
              <a:t> Period, Bronze Brooklyn Museum, Frank L. </a:t>
            </a:r>
            <a:r>
              <a:rPr lang="en-US" dirty="0" err="1"/>
              <a:t>Babbott</a:t>
            </a:r>
            <a:r>
              <a:rPr lang="en-US" dirty="0"/>
              <a:t> Fund, 74.165</a:t>
            </a:r>
            <a:endParaRPr lang="th-TH"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932040" y="314609"/>
            <a:ext cx="3067498" cy="6532637"/>
          </a:xfrm>
        </p:spPr>
      </p:pic>
    </p:spTree>
    <p:extLst>
      <p:ext uri="{BB962C8B-B14F-4D97-AF65-F5344CB8AC3E}">
        <p14:creationId xmlns:p14="http://schemas.microsoft.com/office/powerpoint/2010/main" val="2762920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74298379"/>
              </p:ext>
            </p:extLst>
          </p:nvPr>
        </p:nvGraphicFramePr>
        <p:xfrm>
          <a:off x="2267744" y="404664"/>
          <a:ext cx="5338936" cy="92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txBody>
          <a:bodyPr>
            <a:normAutofit fontScale="85000" lnSpcReduction="10000"/>
          </a:bodyPr>
          <a:lstStyle/>
          <a:p>
            <a:pPr algn="just"/>
            <a:r>
              <a:rPr lang="en-US" dirty="0"/>
              <a:t>Chinese influence was predominant in the north of Vietnam (Tonkin) between the 1st and 9th centuries, and Confucianism and Mahayana Buddhism were prevalent</a:t>
            </a:r>
            <a:r>
              <a:rPr lang="en-US" dirty="0" smtClean="0"/>
              <a:t>.</a:t>
            </a:r>
          </a:p>
          <a:p>
            <a:pPr algn="just"/>
            <a:r>
              <a:rPr lang="en-US" dirty="0" smtClean="0"/>
              <a:t>Overall</a:t>
            </a:r>
            <a:r>
              <a:rPr lang="en-US" dirty="0"/>
              <a:t>, the art of Vietnam has been strongly influenced by Chinese Buddhist art</a:t>
            </a:r>
            <a:r>
              <a:rPr lang="en-US" dirty="0" smtClean="0"/>
              <a:t>.</a:t>
            </a:r>
          </a:p>
          <a:p>
            <a:pPr algn="just"/>
            <a:endParaRPr lang="en-US" dirty="0"/>
          </a:p>
          <a:p>
            <a:pPr algn="just"/>
            <a:r>
              <a:rPr lang="en-US" dirty="0"/>
              <a:t>In the south thrived the former kingdom of </a:t>
            </a:r>
            <a:r>
              <a:rPr lang="en-US" dirty="0" err="1"/>
              <a:t>Champa</a:t>
            </a:r>
            <a:r>
              <a:rPr lang="en-US" dirty="0"/>
              <a:t> (before it was later overtaken by the Vietnamese from the north). </a:t>
            </a:r>
            <a:endParaRPr lang="en-US" dirty="0" smtClean="0"/>
          </a:p>
          <a:p>
            <a:pPr algn="just"/>
            <a:r>
              <a:rPr lang="en-US" dirty="0" err="1" smtClean="0"/>
              <a:t>Champa</a:t>
            </a:r>
            <a:r>
              <a:rPr lang="en-US" dirty="0" smtClean="0"/>
              <a:t> </a:t>
            </a:r>
            <a:r>
              <a:rPr lang="en-US" dirty="0"/>
              <a:t>had a strongly </a:t>
            </a:r>
            <a:r>
              <a:rPr lang="en-US" dirty="0" err="1"/>
              <a:t>Indianized</a:t>
            </a:r>
            <a:r>
              <a:rPr lang="en-US" dirty="0"/>
              <a:t> art, just as neighboring Cambodia. </a:t>
            </a:r>
            <a:endParaRPr lang="en-US" dirty="0" smtClean="0"/>
          </a:p>
          <a:p>
            <a:pPr algn="just"/>
            <a:r>
              <a:rPr lang="en-US" dirty="0" smtClean="0"/>
              <a:t>Many </a:t>
            </a:r>
            <a:r>
              <a:rPr lang="en-US" dirty="0"/>
              <a:t>of its statues were characterized by rich body adornments. The capital of the kingdom of </a:t>
            </a:r>
            <a:r>
              <a:rPr lang="en-US" dirty="0" err="1"/>
              <a:t>Champa</a:t>
            </a:r>
            <a:r>
              <a:rPr lang="en-US" dirty="0"/>
              <a:t> was annexed by Vietnam in 1471, and it totally collapsed in the 1720s, while Cham people remain an abundant minority across Southeast Asia.</a:t>
            </a:r>
            <a:endParaRPr lang="th-TH" dirty="0"/>
          </a:p>
        </p:txBody>
      </p:sp>
    </p:spTree>
    <p:extLst>
      <p:ext uri="{BB962C8B-B14F-4D97-AF65-F5344CB8AC3E}">
        <p14:creationId xmlns:p14="http://schemas.microsoft.com/office/powerpoint/2010/main" val="403575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220072" y="4437112"/>
            <a:ext cx="2736304" cy="1728192"/>
          </a:xfrm>
        </p:spPr>
        <p:txBody>
          <a:bodyPr>
            <a:normAutofit fontScale="85000" lnSpcReduction="20000"/>
          </a:bodyPr>
          <a:lstStyle/>
          <a:p>
            <a:pPr marL="0" indent="0">
              <a:buNone/>
            </a:pPr>
            <a:r>
              <a:rPr lang="en-US" dirty="0"/>
              <a:t>The boy Buddha rising up from lotus. Crimson and gilded wood, </a:t>
            </a:r>
            <a:r>
              <a:rPr lang="en-US" dirty="0" err="1"/>
              <a:t>Trần-Hồ</a:t>
            </a:r>
            <a:r>
              <a:rPr lang="en-US" dirty="0"/>
              <a:t> dynasty, Vietnam, 14th-15th century</a:t>
            </a:r>
            <a:endParaRPr lang="th-TH"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85" y="476672"/>
            <a:ext cx="4299942" cy="5733256"/>
          </a:xfrm>
          <a:prstGeom prst="rect">
            <a:avLst/>
          </a:prstGeom>
        </p:spPr>
      </p:pic>
    </p:spTree>
    <p:extLst>
      <p:ext uri="{BB962C8B-B14F-4D97-AF65-F5344CB8AC3E}">
        <p14:creationId xmlns:p14="http://schemas.microsoft.com/office/powerpoint/2010/main" val="231605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1560" y="908720"/>
            <a:ext cx="7992888" cy="5400600"/>
          </a:xfrm>
        </p:spPr>
      </p:pic>
    </p:spTree>
    <p:extLst>
      <p:ext uri="{BB962C8B-B14F-4D97-AF65-F5344CB8AC3E}">
        <p14:creationId xmlns:p14="http://schemas.microsoft.com/office/powerpoint/2010/main" val="2175425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116632"/>
            <a:ext cx="8424936" cy="6357193"/>
          </a:xfrm>
        </p:spPr>
      </p:pic>
    </p:spTree>
    <p:extLst>
      <p:ext uri="{BB962C8B-B14F-4D97-AF65-F5344CB8AC3E}">
        <p14:creationId xmlns:p14="http://schemas.microsoft.com/office/powerpoint/2010/main" val="1131039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37939336"/>
              </p:ext>
            </p:extLst>
          </p:nvPr>
        </p:nvGraphicFramePr>
        <p:xfrm>
          <a:off x="2267744" y="404664"/>
          <a:ext cx="5338936" cy="92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txBody>
          <a:bodyPr>
            <a:normAutofit fontScale="85000" lnSpcReduction="20000"/>
          </a:bodyPr>
          <a:lstStyle/>
          <a:p>
            <a:pPr algn="just"/>
            <a:r>
              <a:rPr lang="en-US" dirty="0"/>
              <a:t>Tantric Buddhism started as a movement in eastern India around the 5th or the 6th century. </a:t>
            </a:r>
            <a:endParaRPr lang="en-US" dirty="0" smtClean="0"/>
          </a:p>
          <a:p>
            <a:pPr algn="just"/>
            <a:r>
              <a:rPr lang="en-US" dirty="0" smtClean="0"/>
              <a:t>Many </a:t>
            </a:r>
            <a:r>
              <a:rPr lang="en-US" dirty="0"/>
              <a:t>of the practices of Tantric Buddhism are derived from Brahmanism (the usage of mantras, yoga, or the burning of sacrificial offerings). </a:t>
            </a:r>
            <a:r>
              <a:rPr lang="en-US" dirty="0" err="1"/>
              <a:t>Tantrism</a:t>
            </a:r>
            <a:r>
              <a:rPr lang="en-US" dirty="0"/>
              <a:t> became the dominant form of Buddhism in Tibet from the 8th century. </a:t>
            </a:r>
            <a:endParaRPr lang="en-US" dirty="0" smtClean="0"/>
          </a:p>
          <a:p>
            <a:pPr algn="just"/>
            <a:r>
              <a:rPr lang="en-US" dirty="0" smtClean="0"/>
              <a:t>Due </a:t>
            </a:r>
            <a:r>
              <a:rPr lang="en-US" dirty="0"/>
              <a:t>to its geographical centrality in Asia, Tibetan Buddhist art received influence from Indian, Nepali, Greco-Buddhist and Chinese art.</a:t>
            </a:r>
          </a:p>
          <a:p>
            <a:pPr algn="just"/>
            <a:r>
              <a:rPr lang="en-US" dirty="0"/>
              <a:t>One of the most characteristic creations of Tibetan Buddhist art are the mandalas, diagrams of a "divine temple" made of a circle enclosing a square, the purpose of which is to help Buddhist devotees focus their attention through meditation and follow the path to the central image of the Buddha. </a:t>
            </a:r>
            <a:endParaRPr lang="en-US" dirty="0" smtClean="0"/>
          </a:p>
          <a:p>
            <a:pPr algn="just"/>
            <a:r>
              <a:rPr lang="en-US" dirty="0" smtClean="0"/>
              <a:t>Artistically</a:t>
            </a:r>
            <a:r>
              <a:rPr lang="en-US" dirty="0"/>
              <a:t>, Buddhist Gupta art and Hindu art tend to be the two strongest inspirations of Tibetan art.</a:t>
            </a:r>
            <a:endParaRPr lang="th-TH" dirty="0"/>
          </a:p>
        </p:txBody>
      </p:sp>
    </p:spTree>
    <p:extLst>
      <p:ext uri="{BB962C8B-B14F-4D97-AF65-F5344CB8AC3E}">
        <p14:creationId xmlns:p14="http://schemas.microsoft.com/office/powerpoint/2010/main" val="40357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r>
              <a:rPr lang="en-US" dirty="0" smtClean="0"/>
              <a:t>Indian Buddhism to Asia</a:t>
            </a:r>
            <a:endParaRPr lang="th-TH"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27584" y="1340768"/>
            <a:ext cx="6734095" cy="4873625"/>
          </a:xfrm>
        </p:spPr>
      </p:pic>
    </p:spTree>
    <p:extLst>
      <p:ext uri="{BB962C8B-B14F-4D97-AF65-F5344CB8AC3E}">
        <p14:creationId xmlns:p14="http://schemas.microsoft.com/office/powerpoint/2010/main" val="3384295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
          </p:nvPr>
        </p:nvSpPr>
        <p:spPr/>
        <p:txBody>
          <a:bodyPr>
            <a:normAutofit fontScale="70000" lnSpcReduction="20000"/>
          </a:bodyPr>
          <a:lstStyle/>
          <a:p>
            <a:r>
              <a:rPr lang="en-US" dirty="0"/>
              <a:t>Tibetan art refers to the art of Tibet. For more than a thousand years, Tibetan artists have played a key role in the cultural life of Tibet. </a:t>
            </a:r>
            <a:endParaRPr lang="en-US" dirty="0" smtClean="0"/>
          </a:p>
          <a:p>
            <a:r>
              <a:rPr lang="en-US" dirty="0" smtClean="0"/>
              <a:t>From </a:t>
            </a:r>
            <a:r>
              <a:rPr lang="en-US" dirty="0"/>
              <a:t>designs for painted furniture to elaborate murals in religious buildings, their efforts have permeated virtually every facet of life on the Tibetan plateau. </a:t>
            </a:r>
            <a:endParaRPr lang="en-US" dirty="0" smtClean="0"/>
          </a:p>
          <a:p>
            <a:r>
              <a:rPr lang="en-US" dirty="0" smtClean="0"/>
              <a:t>The </a:t>
            </a:r>
            <a:r>
              <a:rPr lang="en-US" dirty="0"/>
              <a:t>vast majority of surviving artworks created before the mid-20th century are dedicated to the depiction of religious subjects, for the most part being distemper on cloth or murals. </a:t>
            </a:r>
            <a:endParaRPr lang="en-US" dirty="0" smtClean="0"/>
          </a:p>
          <a:p>
            <a:r>
              <a:rPr lang="en-US" dirty="0" smtClean="0"/>
              <a:t>They </a:t>
            </a:r>
            <a:r>
              <a:rPr lang="en-US" dirty="0"/>
              <a:t>were commissioned by religious establishments or by pious individuals for use within the practice of Tibetan Buddhism and were manufactured in large workshops by </a:t>
            </a:r>
            <a:r>
              <a:rPr lang="en-US" dirty="0" err="1"/>
              <a:t>uncredited</a:t>
            </a:r>
            <a:r>
              <a:rPr lang="en-US" dirty="0"/>
              <a:t> artists</a:t>
            </a:r>
            <a:r>
              <a:rPr lang="en-US" dirty="0" smtClean="0"/>
              <a:t>.</a:t>
            </a:r>
            <a:endParaRPr lang="en-US" dirty="0"/>
          </a:p>
          <a:p>
            <a:r>
              <a:rPr lang="en-US" dirty="0"/>
              <a:t>The art of Tibet may be studied in terms of influences which have contributed to it over the centuries, from other Chinese, Nepalese, Indian, and sacred styles</a:t>
            </a:r>
            <a:r>
              <a:rPr lang="en-US" dirty="0" smtClean="0"/>
              <a:t>.</a:t>
            </a:r>
          </a:p>
          <a:p>
            <a:r>
              <a:rPr lang="en-US" dirty="0"/>
              <a:t>Mahayana Buddhist </a:t>
            </a:r>
            <a:r>
              <a:rPr lang="en-US" dirty="0" smtClean="0"/>
              <a:t>influence</a:t>
            </a:r>
          </a:p>
          <a:p>
            <a:r>
              <a:rPr lang="en-US" dirty="0"/>
              <a:t>Tantric influence</a:t>
            </a:r>
          </a:p>
          <a:p>
            <a:r>
              <a:rPr lang="en-US" dirty="0" err="1"/>
              <a:t>Bön</a:t>
            </a:r>
            <a:r>
              <a:rPr lang="en-US" dirty="0"/>
              <a:t> influence</a:t>
            </a:r>
          </a:p>
          <a:p>
            <a:endParaRPr lang="en-US" dirty="0"/>
          </a:p>
          <a:p>
            <a:endParaRPr lang="th-TH" dirty="0"/>
          </a:p>
        </p:txBody>
      </p:sp>
    </p:spTree>
    <p:extLst>
      <p:ext uri="{BB962C8B-B14F-4D97-AF65-F5344CB8AC3E}">
        <p14:creationId xmlns:p14="http://schemas.microsoft.com/office/powerpoint/2010/main" val="3192787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85848" y="5805264"/>
            <a:ext cx="4864968" cy="956720"/>
          </a:xfrm>
        </p:spPr>
        <p:txBody>
          <a:bodyPr>
            <a:noAutofit/>
          </a:bodyPr>
          <a:lstStyle/>
          <a:p>
            <a:pPr marL="0" indent="0">
              <a:buNone/>
            </a:pPr>
            <a:r>
              <a:rPr lang="en-US" sz="1200" dirty="0"/>
              <a:t>Detail of the </a:t>
            </a:r>
            <a:r>
              <a:rPr lang="en-US" sz="1200" dirty="0" err="1"/>
              <a:t>Vajrayana</a:t>
            </a:r>
            <a:r>
              <a:rPr lang="en-US" sz="1200" dirty="0"/>
              <a:t> mandala shown above. This is a </a:t>
            </a:r>
            <a:r>
              <a:rPr lang="en-US" sz="1200" dirty="0" err="1"/>
              <a:t>Garbhadhatu</a:t>
            </a:r>
            <a:r>
              <a:rPr lang="en-US" sz="1200" dirty="0"/>
              <a:t> mandala, representing </a:t>
            </a:r>
            <a:r>
              <a:rPr lang="en-US" sz="1200" dirty="0" err="1"/>
              <a:t>Vairocana</a:t>
            </a:r>
            <a:r>
              <a:rPr lang="en-US" sz="1200" dirty="0"/>
              <a:t> Buddha surrounded by eight </a:t>
            </a:r>
            <a:r>
              <a:rPr lang="en-US" sz="1200" dirty="0" err="1"/>
              <a:t>Buddhas</a:t>
            </a:r>
            <a:r>
              <a:rPr lang="en-US" sz="1200" dirty="0"/>
              <a:t> and bodhisattvas (clockwise from top: </a:t>
            </a:r>
            <a:r>
              <a:rPr lang="en-US" sz="1200" dirty="0" err="1"/>
              <a:t>Ratnaketu</a:t>
            </a:r>
            <a:r>
              <a:rPr lang="en-US" sz="1200" dirty="0"/>
              <a:t>, </a:t>
            </a:r>
            <a:r>
              <a:rPr lang="en-US" sz="1200" dirty="0" err="1"/>
              <a:t>Samantabhadra</a:t>
            </a:r>
            <a:r>
              <a:rPr lang="en-US" sz="1200" dirty="0"/>
              <a:t>, </a:t>
            </a:r>
            <a:r>
              <a:rPr lang="en-US" sz="1200" dirty="0" err="1"/>
              <a:t>Samkusumitaraja</a:t>
            </a:r>
            <a:r>
              <a:rPr lang="en-US" sz="1200" dirty="0"/>
              <a:t>, </a:t>
            </a:r>
            <a:r>
              <a:rPr lang="en-US" sz="1200" dirty="0" err="1"/>
              <a:t>Manjusri</a:t>
            </a:r>
            <a:r>
              <a:rPr lang="en-US" sz="1200" dirty="0"/>
              <a:t>, </a:t>
            </a:r>
            <a:r>
              <a:rPr lang="en-US" sz="1200" dirty="0" err="1"/>
              <a:t>Amitabha</a:t>
            </a:r>
            <a:r>
              <a:rPr lang="en-US" sz="1200" dirty="0"/>
              <a:t>, </a:t>
            </a:r>
            <a:r>
              <a:rPr lang="en-US" sz="1200" dirty="0" err="1"/>
              <a:t>Avalokitesvara</a:t>
            </a:r>
            <a:r>
              <a:rPr lang="en-US" sz="1200" dirty="0"/>
              <a:t>, </a:t>
            </a:r>
            <a:r>
              <a:rPr lang="en-US" sz="1200" dirty="0" err="1"/>
              <a:t>Dundubhinirghosa</a:t>
            </a:r>
            <a:r>
              <a:rPr lang="en-US" sz="1200" dirty="0"/>
              <a:t>, </a:t>
            </a:r>
            <a:r>
              <a:rPr lang="en-US" sz="1200" dirty="0" err="1"/>
              <a:t>Maitreya</a:t>
            </a:r>
            <a:r>
              <a:rPr lang="en-US" sz="1200" dirty="0"/>
              <a:t>).</a:t>
            </a:r>
            <a:endParaRPr lang="th-TH"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188640"/>
            <a:ext cx="4754880" cy="5486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603038"/>
            <a:ext cx="3240360" cy="5486665"/>
          </a:xfrm>
          <a:prstGeom prst="rect">
            <a:avLst/>
          </a:prstGeom>
        </p:spPr>
      </p:pic>
    </p:spTree>
    <p:extLst>
      <p:ext uri="{BB962C8B-B14F-4D97-AF65-F5344CB8AC3E}">
        <p14:creationId xmlns:p14="http://schemas.microsoft.com/office/powerpoint/2010/main" val="2104411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3528" y="404664"/>
            <a:ext cx="8398777" cy="6023123"/>
          </a:xfrm>
        </p:spPr>
      </p:pic>
    </p:spTree>
    <p:extLst>
      <p:ext uri="{BB962C8B-B14F-4D97-AF65-F5344CB8AC3E}">
        <p14:creationId xmlns:p14="http://schemas.microsoft.com/office/powerpoint/2010/main" val="1983606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66728" cy="562074"/>
          </a:xfrm>
        </p:spPr>
        <p:txBody>
          <a:bodyPr/>
          <a:lstStyle/>
          <a:p>
            <a:r>
              <a:rPr lang="en-US" dirty="0" smtClean="0"/>
              <a:t>Conclusion</a:t>
            </a:r>
            <a:endParaRPr lang="th-TH" dirty="0"/>
          </a:p>
        </p:txBody>
      </p:sp>
      <p:sp>
        <p:nvSpPr>
          <p:cNvPr id="3" name="Content Placeholder 2"/>
          <p:cNvSpPr>
            <a:spLocks noGrp="1"/>
          </p:cNvSpPr>
          <p:nvPr>
            <p:ph sz="quarter" idx="1"/>
          </p:nvPr>
        </p:nvSpPr>
        <p:spPr>
          <a:xfrm>
            <a:off x="467544" y="980728"/>
            <a:ext cx="8208912" cy="4873752"/>
          </a:xfrm>
        </p:spPr>
        <p:txBody>
          <a:bodyPr>
            <a:noAutofit/>
          </a:bodyPr>
          <a:lstStyle/>
          <a:p>
            <a:pPr algn="thaiDist"/>
            <a:r>
              <a:rPr lang="en-US" sz="1600" dirty="0"/>
              <a:t>Buddhist art continued to develop in India for a few more centuries. The pink sandstone sculptures of Mathura evolved during the Gupta period (4th to 6th century) to reach a very high fineness of execution and delicacy in the modeling. The art of the Gupta school was extremely influential almost everywhere in the rest of Asia. By the 10th century, Buddhist art creation was dying out in India, as Hinduism and Islam ultimately prevailed. At the end of the 12th century A.D. Buddhism in its full glory came to be preserved only in the Himalayan regions in India. These areas, helped by their location, were in greater contact with Tibet and China - for example the art and traditions of </a:t>
            </a:r>
            <a:r>
              <a:rPr lang="en-US" sz="1600" dirty="0" err="1"/>
              <a:t>Ladakh</a:t>
            </a:r>
            <a:r>
              <a:rPr lang="en-US" sz="1600" dirty="0"/>
              <a:t> bear the stamp of Tibetan and Chinese influence.</a:t>
            </a:r>
          </a:p>
          <a:p>
            <a:pPr algn="thaiDist"/>
            <a:r>
              <a:rPr lang="en-US" sz="1600" dirty="0"/>
              <a:t>As Buddhism expanded outside of India from the 1st century AD, its original artistic package blended with other artistic influences, leading to a progressive differentiation among the countries adopting the faith</a:t>
            </a:r>
            <a:r>
              <a:rPr lang="en-US" sz="1600" dirty="0" smtClean="0"/>
              <a:t>.</a:t>
            </a:r>
          </a:p>
          <a:p>
            <a:pPr algn="thaiDist"/>
            <a:endParaRPr lang="en-US" sz="1600" dirty="0"/>
          </a:p>
          <a:p>
            <a:r>
              <a:rPr lang="en-US" sz="1600" dirty="0"/>
              <a:t>A Northern route was established from the 1st century CE through Central Asia, Nepal, Tibet, Bhutan, China, Korea, Japan and Vietnam, in which Mahayana Buddhism prevailed</a:t>
            </a:r>
            <a:r>
              <a:rPr lang="en-US" sz="1600" dirty="0" smtClean="0"/>
              <a:t>.</a:t>
            </a:r>
          </a:p>
          <a:p>
            <a:endParaRPr lang="en-US" sz="1600" dirty="0"/>
          </a:p>
          <a:p>
            <a:r>
              <a:rPr lang="en-US" sz="1600" dirty="0"/>
              <a:t>A Southern route, where Theravada Buddhism dominated, </a:t>
            </a:r>
            <a:r>
              <a:rPr lang="en-US" sz="1600" dirty="0" smtClean="0"/>
              <a:t>went through </a:t>
            </a:r>
            <a:r>
              <a:rPr lang="en-US" sz="1600" dirty="0"/>
              <a:t> Myanmar, Sri Lanka, Thailand, Cambodia, and Laos.</a:t>
            </a:r>
          </a:p>
        </p:txBody>
      </p:sp>
    </p:spTree>
    <p:extLst>
      <p:ext uri="{BB962C8B-B14F-4D97-AF65-F5344CB8AC3E}">
        <p14:creationId xmlns:p14="http://schemas.microsoft.com/office/powerpoint/2010/main" val="138182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Text Placeholder 2"/>
          <p:cNvSpPr>
            <a:spLocks noGrp="1"/>
          </p:cNvSpPr>
          <p:nvPr>
            <p:ph type="body" idx="2"/>
          </p:nvPr>
        </p:nvSpPr>
        <p:spPr/>
        <p:txBody>
          <a:bodyPr/>
          <a:lstStyle/>
          <a:p>
            <a:endParaRPr lang="th-TH"/>
          </a:p>
        </p:txBody>
      </p:sp>
      <p:sp>
        <p:nvSpPr>
          <p:cNvPr id="4" name="Content Placeholder 3"/>
          <p:cNvSpPr>
            <a:spLocks noGrp="1"/>
          </p:cNvSpPr>
          <p:nvPr>
            <p:ph sz="quarter" idx="1"/>
          </p:nvPr>
        </p:nvSpPr>
        <p:spPr/>
        <p:txBody>
          <a:bodyPr/>
          <a:lstStyle/>
          <a:p>
            <a:r>
              <a:rPr lang="en-US" dirty="0">
                <a:hlinkClick r:id="rId2"/>
              </a:rPr>
              <a:t>http://en.wikipedia.org/wiki/Buddhist_art</a:t>
            </a:r>
            <a:endParaRPr lang="th-TH" dirty="0"/>
          </a:p>
        </p:txBody>
      </p:sp>
    </p:spTree>
    <p:extLst>
      <p:ext uri="{BB962C8B-B14F-4D97-AF65-F5344CB8AC3E}">
        <p14:creationId xmlns:p14="http://schemas.microsoft.com/office/powerpoint/2010/main" val="417512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24" y="135558"/>
            <a:ext cx="6984279" cy="773162"/>
          </a:xfrm>
        </p:spPr>
        <p:txBody>
          <a:bodyPr>
            <a:normAutofit fontScale="90000"/>
          </a:bodyPr>
          <a:lstStyle/>
          <a:p>
            <a:r>
              <a:rPr lang="en-US" sz="4000" dirty="0" smtClean="0"/>
              <a:t>Buddhist portable sanctity </a:t>
            </a:r>
            <a:endParaRPr lang="th-TH" sz="4000" dirty="0"/>
          </a:p>
        </p:txBody>
      </p:sp>
      <p:sp>
        <p:nvSpPr>
          <p:cNvPr id="3" name="Content Placeholder 2"/>
          <p:cNvSpPr>
            <a:spLocks noGrp="1"/>
          </p:cNvSpPr>
          <p:nvPr>
            <p:ph sz="quarter" idx="1"/>
          </p:nvPr>
        </p:nvSpPr>
        <p:spPr>
          <a:xfrm>
            <a:off x="395536" y="1628800"/>
            <a:ext cx="7467600" cy="4873752"/>
          </a:xfrm>
        </p:spPr>
        <p:txBody>
          <a:bodyPr>
            <a:normAutofit/>
          </a:bodyPr>
          <a:lstStyle/>
          <a:p>
            <a:r>
              <a:rPr lang="en-US" sz="4000" dirty="0" smtClean="0"/>
              <a:t>Buddha images</a:t>
            </a:r>
          </a:p>
          <a:p>
            <a:r>
              <a:rPr lang="en-US" sz="4000" dirty="0" smtClean="0"/>
              <a:t>Relics</a:t>
            </a:r>
          </a:p>
          <a:p>
            <a:r>
              <a:rPr lang="en-US" sz="4000" dirty="0" smtClean="0"/>
              <a:t>Text</a:t>
            </a:r>
          </a:p>
          <a:p>
            <a:r>
              <a:rPr lang="en-US" sz="4000" dirty="0" smtClean="0"/>
              <a:t>Monk</a:t>
            </a:r>
            <a:endParaRPr lang="th-TH" sz="4000" dirty="0"/>
          </a:p>
        </p:txBody>
      </p:sp>
      <p:sp>
        <p:nvSpPr>
          <p:cNvPr id="4" name="Oval 3"/>
          <p:cNvSpPr/>
          <p:nvPr/>
        </p:nvSpPr>
        <p:spPr>
          <a:xfrm>
            <a:off x="4598250" y="1353701"/>
            <a:ext cx="2124236" cy="248671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Oval 4"/>
          <p:cNvSpPr/>
          <p:nvPr/>
        </p:nvSpPr>
        <p:spPr>
          <a:xfrm>
            <a:off x="6729507" y="3598130"/>
            <a:ext cx="1802933" cy="129614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Oval 5"/>
          <p:cNvSpPr/>
          <p:nvPr/>
        </p:nvSpPr>
        <p:spPr>
          <a:xfrm>
            <a:off x="6876256" y="836712"/>
            <a:ext cx="1835811" cy="208823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Oval 6"/>
          <p:cNvSpPr/>
          <p:nvPr/>
        </p:nvSpPr>
        <p:spPr>
          <a:xfrm>
            <a:off x="3698286" y="4035188"/>
            <a:ext cx="2124236" cy="248671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14201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th-TH" dirty="0"/>
          </a:p>
        </p:txBody>
      </p:sp>
      <p:sp>
        <p:nvSpPr>
          <p:cNvPr id="3" name="Content Placeholder 2"/>
          <p:cNvSpPr>
            <a:spLocks noGrp="1"/>
          </p:cNvSpPr>
          <p:nvPr>
            <p:ph sz="quarter" idx="1"/>
          </p:nvPr>
        </p:nvSpPr>
        <p:spPr/>
        <p:txBody>
          <a:bodyPr>
            <a:normAutofit/>
          </a:bodyPr>
          <a:lstStyle/>
          <a:p>
            <a:r>
              <a:rPr lang="en-US" dirty="0"/>
              <a:t>When did the Buddhist art of </a:t>
            </a:r>
            <a:r>
              <a:rPr lang="en-US" dirty="0" smtClean="0"/>
              <a:t>India spread out to the Northern Asia?</a:t>
            </a:r>
            <a:endParaRPr lang="en-US" dirty="0"/>
          </a:p>
          <a:p>
            <a:r>
              <a:rPr lang="en-US" dirty="0"/>
              <a:t>How many categories of Buddhist Art are there in </a:t>
            </a:r>
            <a:r>
              <a:rPr lang="en-US" dirty="0" smtClean="0"/>
              <a:t>Asia? </a:t>
            </a:r>
            <a:r>
              <a:rPr lang="en-US" dirty="0"/>
              <a:t>and so what?</a:t>
            </a:r>
          </a:p>
          <a:p>
            <a:r>
              <a:rPr lang="en-US" dirty="0"/>
              <a:t>How many periods are there in the Buddhist Art of </a:t>
            </a:r>
            <a:r>
              <a:rPr lang="en-US" dirty="0" smtClean="0"/>
              <a:t>Northern Asia? </a:t>
            </a:r>
            <a:r>
              <a:rPr lang="en-US" dirty="0"/>
              <a:t>and so what? </a:t>
            </a:r>
          </a:p>
          <a:p>
            <a:r>
              <a:rPr lang="en-US" dirty="0"/>
              <a:t>How is the Buddhist art of </a:t>
            </a:r>
            <a:r>
              <a:rPr lang="en-US" dirty="0" smtClean="0"/>
              <a:t>Asia </a:t>
            </a:r>
            <a:r>
              <a:rPr lang="en-US" dirty="0"/>
              <a:t>in each period?</a:t>
            </a:r>
          </a:p>
          <a:p>
            <a:r>
              <a:rPr lang="en-US" sz="2300" dirty="0"/>
              <a:t>What are the reasons for creating BA of each school of art?</a:t>
            </a:r>
          </a:p>
          <a:p>
            <a:r>
              <a:rPr lang="en-US" dirty="0" smtClean="0"/>
              <a:t>When, How </a:t>
            </a:r>
            <a:r>
              <a:rPr lang="en-US" dirty="0"/>
              <a:t>and which schools of Buddhist </a:t>
            </a:r>
            <a:r>
              <a:rPr lang="en-US" dirty="0" smtClean="0"/>
              <a:t>Art in India </a:t>
            </a:r>
            <a:r>
              <a:rPr lang="en-US" dirty="0"/>
              <a:t>influenced the </a:t>
            </a:r>
            <a:r>
              <a:rPr lang="en-US" dirty="0" smtClean="0"/>
              <a:t>Himalayas area, China, Korea, Japan, Vietnam, Tibet?</a:t>
            </a:r>
            <a:endParaRPr lang="th-TH" dirty="0"/>
          </a:p>
          <a:p>
            <a:endParaRPr lang="th-TH" dirty="0"/>
          </a:p>
        </p:txBody>
      </p:sp>
    </p:spTree>
    <p:extLst>
      <p:ext uri="{BB962C8B-B14F-4D97-AF65-F5344CB8AC3E}">
        <p14:creationId xmlns:p14="http://schemas.microsoft.com/office/powerpoint/2010/main" val="55422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th-TH" dirty="0"/>
          </a:p>
        </p:txBody>
      </p:sp>
      <p:sp>
        <p:nvSpPr>
          <p:cNvPr id="3" name="Content Placeholder 2"/>
          <p:cNvSpPr>
            <a:spLocks noGrp="1"/>
          </p:cNvSpPr>
          <p:nvPr>
            <p:ph sz="quarter" idx="1"/>
          </p:nvPr>
        </p:nvSpPr>
        <p:spPr/>
        <p:txBody>
          <a:bodyPr/>
          <a:lstStyle/>
          <a:p>
            <a:r>
              <a:rPr lang="en-US" dirty="0" smtClean="0"/>
              <a:t>To understand Buddhist art and its evolution in Northern Asia.</a:t>
            </a:r>
          </a:p>
          <a:p>
            <a:r>
              <a:rPr lang="en-US" dirty="0" smtClean="0"/>
              <a:t>To understand its impact to others.</a:t>
            </a:r>
            <a:endParaRPr lang="th-TH" dirty="0"/>
          </a:p>
        </p:txBody>
      </p:sp>
    </p:spTree>
    <p:extLst>
      <p:ext uri="{BB962C8B-B14F-4D97-AF65-F5344CB8AC3E}">
        <p14:creationId xmlns:p14="http://schemas.microsoft.com/office/powerpoint/2010/main" val="163682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706090"/>
          </a:xfrm>
        </p:spPr>
        <p:txBody>
          <a:bodyPr>
            <a:normAutofit/>
          </a:bodyPr>
          <a:lstStyle/>
          <a:p>
            <a:r>
              <a:rPr lang="en-US" dirty="0" smtClean="0"/>
              <a:t>Comparative period: Buddhist art of Asia</a:t>
            </a:r>
            <a:endParaRPr lang="th-TH"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17362481"/>
              </p:ext>
            </p:extLst>
          </p:nvPr>
        </p:nvGraphicFramePr>
        <p:xfrm>
          <a:off x="457200" y="1124745"/>
          <a:ext cx="8291264" cy="4266828"/>
        </p:xfrm>
        <a:graphic>
          <a:graphicData uri="http://schemas.openxmlformats.org/drawingml/2006/table">
            <a:tbl>
              <a:tblPr firstRow="1" bandRow="1">
                <a:tableStyleId>{F5AB1C69-6EDB-4FF4-983F-18BD219EF322}</a:tableStyleId>
              </a:tblPr>
              <a:tblGrid>
                <a:gridCol w="2170584"/>
                <a:gridCol w="2880320"/>
                <a:gridCol w="3240360"/>
              </a:tblGrid>
              <a:tr h="411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Country</a:t>
                      </a:r>
                      <a:endParaRPr lang="th-TH" sz="1400" b="1" dirty="0" smtClean="0">
                        <a:solidFill>
                          <a:schemeClr val="tx1"/>
                        </a:solidFill>
                        <a:effectLst>
                          <a:outerShdw blurRad="38100" dist="38100" dir="2700000" algn="tl">
                            <a:srgbClr val="000000">
                              <a:alpha val="43137"/>
                            </a:srgbClr>
                          </a:outerShdw>
                        </a:effectLst>
                      </a:endParaRPr>
                    </a:p>
                    <a:p>
                      <a:endParaRPr lang="th-TH"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Schools of art</a:t>
                      </a:r>
                      <a:endParaRPr lang="th-TH" sz="1400" dirty="0" smtClean="0"/>
                    </a:p>
                    <a:p>
                      <a:endParaRPr lang="th-TH"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Locations &amp; Century</a:t>
                      </a:r>
                      <a:endParaRPr lang="th-TH" sz="1400" dirty="0" smtClean="0"/>
                    </a:p>
                    <a:p>
                      <a:endParaRPr lang="th-TH" sz="1400" dirty="0"/>
                    </a:p>
                  </a:txBody>
                  <a:tcPr/>
                </a:tc>
              </a:tr>
              <a:tr h="411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effectLst/>
                          <a:latin typeface="+mn-lt"/>
                          <a:ea typeface="+mn-ea"/>
                          <a:cs typeface="+mn-cs"/>
                        </a:rPr>
                        <a:t>Afghanistan</a:t>
                      </a:r>
                      <a:endParaRPr lang="th-TH"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Gandhara</a:t>
                      </a:r>
                      <a:r>
                        <a:rPr lang="en-US" dirty="0" smtClean="0"/>
                        <a:t> </a:t>
                      </a:r>
                      <a:r>
                        <a:rPr kumimoji="0" lang="en-US" b="0" i="0" u="none" kern="1200" dirty="0" smtClean="0">
                          <a:solidFill>
                            <a:schemeClr val="dk1"/>
                          </a:solidFill>
                          <a:effectLst/>
                          <a:latin typeface="+mn-lt"/>
                          <a:ea typeface="+mn-ea"/>
                          <a:cs typeface="+mn-cs"/>
                        </a:rPr>
                        <a:t>art</a:t>
                      </a:r>
                      <a:endParaRPr lang="th-TH" dirty="0"/>
                    </a:p>
                  </a:txBody>
                  <a:tcPr/>
                </a:tc>
                <a:tc>
                  <a:txBody>
                    <a:bodyPr/>
                    <a:lstStyle/>
                    <a:p>
                      <a:r>
                        <a:rPr lang="en-US" sz="1600" dirty="0" smtClean="0">
                          <a:solidFill>
                            <a:schemeClr val="tx1"/>
                          </a:solidFill>
                          <a:cs typeface="+mn-cs"/>
                        </a:rPr>
                        <a:t>1</a:t>
                      </a:r>
                      <a:r>
                        <a:rPr lang="en-US" sz="1600" baseline="30000" dirty="0" smtClean="0">
                          <a:solidFill>
                            <a:schemeClr val="tx1"/>
                          </a:solidFill>
                          <a:cs typeface="+mn-cs"/>
                        </a:rPr>
                        <a:t>st</a:t>
                      </a:r>
                      <a:r>
                        <a:rPr lang="en-US" sz="1600" dirty="0" smtClean="0">
                          <a:solidFill>
                            <a:schemeClr val="tx1"/>
                          </a:solidFill>
                          <a:cs typeface="+mn-cs"/>
                        </a:rPr>
                        <a:t> BCE</a:t>
                      </a:r>
                      <a:r>
                        <a:rPr lang="en-US" sz="1600" baseline="0" dirty="0" smtClean="0">
                          <a:solidFill>
                            <a:schemeClr val="tx1"/>
                          </a:solidFill>
                          <a:cs typeface="+mn-cs"/>
                        </a:rPr>
                        <a:t> – 7th Century</a:t>
                      </a:r>
                      <a:endParaRPr lang="th-TH" sz="1600" dirty="0">
                        <a:solidFill>
                          <a:schemeClr val="tx1"/>
                        </a:solidFill>
                        <a:cs typeface="+mn-cs"/>
                      </a:endParaRPr>
                    </a:p>
                  </a:txBody>
                  <a:tcPr/>
                </a:tc>
              </a:tr>
              <a:tr h="411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effectLst/>
                          <a:latin typeface="+mn-lt"/>
                          <a:ea typeface="+mn-ea"/>
                          <a:cs typeface="+mn-cs"/>
                        </a:rPr>
                        <a:t>Central Asia</a:t>
                      </a:r>
                      <a:endParaRPr lang="th-TH" b="0" dirty="0"/>
                    </a:p>
                  </a:txBody>
                  <a:tcPr/>
                </a:tc>
                <a:tc>
                  <a:txBody>
                    <a:bodyPr/>
                    <a:lstStyle/>
                    <a:p>
                      <a:r>
                        <a:rPr kumimoji="0" lang="en-US" b="0" i="0" u="none" kern="1200" dirty="0" err="1" smtClean="0">
                          <a:solidFill>
                            <a:schemeClr val="dk1"/>
                          </a:solidFill>
                          <a:effectLst/>
                          <a:latin typeface="+mn-lt"/>
                          <a:ea typeface="+mn-ea"/>
                          <a:cs typeface="+mn-cs"/>
                        </a:rPr>
                        <a:t>Serindian</a:t>
                      </a:r>
                      <a:r>
                        <a:rPr kumimoji="0" lang="en-US" b="0" i="0" u="none" kern="1200" dirty="0" smtClean="0">
                          <a:solidFill>
                            <a:schemeClr val="dk1"/>
                          </a:solidFill>
                          <a:effectLst/>
                          <a:latin typeface="+mn-lt"/>
                          <a:ea typeface="+mn-ea"/>
                          <a:cs typeface="+mn-cs"/>
                        </a:rPr>
                        <a:t> art</a:t>
                      </a:r>
                      <a:endParaRPr lang="th-TH" u="none" dirty="0"/>
                    </a:p>
                  </a:txBody>
                  <a:tcPr/>
                </a:tc>
                <a:tc>
                  <a:txBody>
                    <a:bodyPr/>
                    <a:lstStyle/>
                    <a:p>
                      <a:pPr algn="thaiDist"/>
                      <a:r>
                        <a:rPr kumimoji="0" lang="en-US" sz="1600" b="0" i="0" kern="1200" dirty="0" smtClean="0">
                          <a:solidFill>
                            <a:schemeClr val="dk1"/>
                          </a:solidFill>
                          <a:effectLst/>
                          <a:latin typeface="+mn-lt"/>
                          <a:ea typeface="+mn-ea"/>
                          <a:cs typeface="+mn-cs"/>
                        </a:rPr>
                        <a:t>2nd through the 11th century in the </a:t>
                      </a:r>
                      <a:r>
                        <a:rPr kumimoji="0" lang="en-US" sz="1600" b="0" i="0" kern="1200" dirty="0" err="1" smtClean="0">
                          <a:solidFill>
                            <a:schemeClr val="dk1"/>
                          </a:solidFill>
                          <a:effectLst/>
                          <a:latin typeface="+mn-lt"/>
                          <a:ea typeface="+mn-ea"/>
                          <a:cs typeface="+mn-cs"/>
                        </a:rPr>
                        <a:t>Tarim</a:t>
                      </a:r>
                      <a:r>
                        <a:rPr kumimoji="0" lang="en-US" sz="1600" b="0" i="0" kern="1200" dirty="0" smtClean="0">
                          <a:solidFill>
                            <a:schemeClr val="dk1"/>
                          </a:solidFill>
                          <a:effectLst/>
                          <a:latin typeface="+mn-lt"/>
                          <a:ea typeface="+mn-ea"/>
                          <a:cs typeface="+mn-cs"/>
                        </a:rPr>
                        <a:t> Basin, modern Xinjiang</a:t>
                      </a:r>
                      <a:endParaRPr lang="th-TH" sz="1600" dirty="0">
                        <a:cs typeface="+mn-cs"/>
                      </a:endParaRPr>
                    </a:p>
                  </a:txBody>
                  <a:tcPr/>
                </a:tc>
              </a:tr>
              <a:tr h="411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China</a:t>
                      </a:r>
                      <a:endParaRPr lang="th-TH"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Chinese </a:t>
                      </a:r>
                      <a:r>
                        <a:rPr kumimoji="0" lang="en-US" b="0" i="0" u="none" kern="1200" dirty="0" smtClean="0">
                          <a:solidFill>
                            <a:schemeClr val="dk1"/>
                          </a:solidFill>
                          <a:effectLst/>
                          <a:latin typeface="+mn-lt"/>
                          <a:ea typeface="+mn-ea"/>
                          <a:cs typeface="+mn-cs"/>
                        </a:rPr>
                        <a:t>art</a:t>
                      </a:r>
                      <a:endParaRPr lang="th-TH" dirty="0"/>
                    </a:p>
                  </a:txBody>
                  <a:tcPr/>
                </a:tc>
                <a:tc>
                  <a:txBody>
                    <a:bodyPr/>
                    <a:lstStyle/>
                    <a:p>
                      <a:r>
                        <a:rPr kumimoji="0" lang="en-US" sz="1600" b="0" i="0" u="none" strike="noStrike" kern="1200" baseline="0" dirty="0" smtClean="0">
                          <a:solidFill>
                            <a:schemeClr val="dk1"/>
                          </a:solidFill>
                          <a:latin typeface="+mn-lt"/>
                          <a:ea typeface="+mn-ea"/>
                          <a:cs typeface="+mn-cs"/>
                        </a:rPr>
                        <a:t>1st century</a:t>
                      </a:r>
                      <a:endParaRPr lang="th-TH" sz="1600" dirty="0">
                        <a:cs typeface="+mn-cs"/>
                      </a:endParaRPr>
                    </a:p>
                  </a:txBody>
                  <a:tcPr/>
                </a:tc>
              </a:tr>
              <a:tr h="411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Korea</a:t>
                      </a:r>
                      <a:endParaRPr lang="th-TH"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Korea </a:t>
                      </a:r>
                      <a:r>
                        <a:rPr kumimoji="0" lang="en-US" b="0" i="0" u="none" kern="1200" dirty="0" smtClean="0">
                          <a:solidFill>
                            <a:schemeClr val="dk1"/>
                          </a:solidFill>
                          <a:effectLst/>
                          <a:latin typeface="+mn-lt"/>
                          <a:ea typeface="+mn-ea"/>
                          <a:cs typeface="+mn-cs"/>
                        </a:rPr>
                        <a:t>art </a:t>
                      </a:r>
                      <a:endParaRPr lang="th-TH" dirty="0"/>
                    </a:p>
                  </a:txBody>
                  <a:tcPr/>
                </a:tc>
                <a:tc>
                  <a:txBody>
                    <a:bodyPr/>
                    <a:lstStyle/>
                    <a:p>
                      <a:r>
                        <a:rPr kumimoji="0" lang="en-US" sz="1600" b="0" i="0" u="none" strike="noStrike" kern="1200" baseline="0" dirty="0" smtClean="0">
                          <a:solidFill>
                            <a:schemeClr val="dk1"/>
                          </a:solidFill>
                          <a:latin typeface="+mn-lt"/>
                          <a:ea typeface="+mn-ea"/>
                          <a:cs typeface="+mn-cs"/>
                        </a:rPr>
                        <a:t>4</a:t>
                      </a:r>
                      <a:r>
                        <a:rPr kumimoji="0" lang="en-US" sz="1600" b="0" i="0" u="none" strike="noStrike" kern="1200" baseline="30000" dirty="0" smtClean="0">
                          <a:solidFill>
                            <a:schemeClr val="dk1"/>
                          </a:solidFill>
                          <a:latin typeface="+mn-lt"/>
                          <a:ea typeface="+mn-ea"/>
                          <a:cs typeface="+mn-cs"/>
                        </a:rPr>
                        <a:t>th</a:t>
                      </a:r>
                      <a:r>
                        <a:rPr kumimoji="0" lang="en-US" sz="1600" b="0" i="0" u="none" strike="noStrike" kern="1200" baseline="0" dirty="0" smtClean="0">
                          <a:solidFill>
                            <a:schemeClr val="dk1"/>
                          </a:solidFill>
                          <a:latin typeface="+mn-lt"/>
                          <a:ea typeface="+mn-ea"/>
                          <a:cs typeface="+mn-cs"/>
                        </a:rPr>
                        <a:t> century  </a:t>
                      </a:r>
                      <a:endParaRPr lang="th-TH" sz="1600" dirty="0">
                        <a:cs typeface="+mn-cs"/>
                      </a:endParaRPr>
                    </a:p>
                  </a:txBody>
                  <a:tcPr/>
                </a:tc>
              </a:tr>
              <a:tr h="411387">
                <a:tc>
                  <a:txBody>
                    <a:bodyPr/>
                    <a:lstStyle/>
                    <a:p>
                      <a:r>
                        <a:rPr lang="en-US" dirty="0" smtClean="0"/>
                        <a:t>Japan </a:t>
                      </a:r>
                      <a:endParaRPr lang="th-TH"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Japan </a:t>
                      </a:r>
                      <a:r>
                        <a:rPr kumimoji="0" lang="en-US" b="0" i="0" u="none" kern="1200" dirty="0" smtClean="0">
                          <a:solidFill>
                            <a:schemeClr val="dk1"/>
                          </a:solidFill>
                          <a:effectLst/>
                          <a:latin typeface="+mn-lt"/>
                          <a:ea typeface="+mn-ea"/>
                          <a:cs typeface="+mn-cs"/>
                        </a:rPr>
                        <a:t>art</a:t>
                      </a:r>
                      <a:endParaRPr lang="en-US" dirty="0"/>
                    </a:p>
                  </a:txBody>
                  <a:tcPr/>
                </a:tc>
                <a:tc>
                  <a:txBody>
                    <a:bodyPr/>
                    <a:lstStyle/>
                    <a:p>
                      <a:r>
                        <a:rPr kumimoji="0" lang="en-US" sz="1600" b="0" i="0" u="none" strike="noStrike" kern="1200" baseline="0" dirty="0" smtClean="0">
                          <a:solidFill>
                            <a:schemeClr val="dk1"/>
                          </a:solidFill>
                          <a:latin typeface="+mn-lt"/>
                          <a:ea typeface="+mn-ea"/>
                          <a:cs typeface="+mn-cs"/>
                        </a:rPr>
                        <a:t>6</a:t>
                      </a:r>
                      <a:r>
                        <a:rPr kumimoji="0" lang="en-US" sz="1600" b="0" i="0" u="none" strike="noStrike" kern="1200" baseline="30000" dirty="0" smtClean="0">
                          <a:solidFill>
                            <a:schemeClr val="dk1"/>
                          </a:solidFill>
                          <a:latin typeface="+mn-lt"/>
                          <a:ea typeface="+mn-ea"/>
                          <a:cs typeface="+mn-cs"/>
                        </a:rPr>
                        <a:t>th</a:t>
                      </a:r>
                      <a:r>
                        <a:rPr kumimoji="0" lang="en-US" sz="1600" b="0" i="0" u="none" strike="noStrike" kern="1200" baseline="0" dirty="0" smtClean="0">
                          <a:solidFill>
                            <a:schemeClr val="dk1"/>
                          </a:solidFill>
                          <a:latin typeface="+mn-lt"/>
                          <a:ea typeface="+mn-ea"/>
                          <a:cs typeface="+mn-cs"/>
                        </a:rPr>
                        <a:t> century </a:t>
                      </a:r>
                      <a:r>
                        <a:rPr kumimoji="0" lang="th-TH" sz="1600" b="0" i="0" u="none" strike="noStrike" kern="1200" baseline="0" dirty="0" smtClean="0">
                          <a:solidFill>
                            <a:schemeClr val="dk1"/>
                          </a:solidFill>
                          <a:latin typeface="+mn-lt"/>
                          <a:ea typeface="+mn-ea"/>
                          <a:cs typeface="+mn-cs"/>
                        </a:rPr>
                        <a:t> </a:t>
                      </a:r>
                      <a:endParaRPr lang="th-TH" sz="1600" dirty="0">
                        <a:cs typeface="+mn-cs"/>
                      </a:endParaRPr>
                    </a:p>
                  </a:txBody>
                  <a:tcPr/>
                </a:tc>
              </a:tr>
              <a:tr h="595920">
                <a:tc>
                  <a:txBody>
                    <a:bodyPr/>
                    <a:lstStyle/>
                    <a:p>
                      <a:r>
                        <a:rPr lang="en-US" dirty="0" smtClean="0"/>
                        <a:t>Tibet</a:t>
                      </a:r>
                    </a:p>
                    <a:p>
                      <a:r>
                        <a:rPr lang="en-US" dirty="0" smtClean="0"/>
                        <a:t>Bhutan</a:t>
                      </a:r>
                      <a:endParaRPr lang="th-TH" dirty="0"/>
                    </a:p>
                  </a:txBody>
                  <a:tcPr/>
                </a:tc>
                <a:tc>
                  <a:txBody>
                    <a:bodyPr/>
                    <a:lstStyle/>
                    <a:p>
                      <a:r>
                        <a:rPr lang="en-US" sz="1600" dirty="0" smtClean="0">
                          <a:latin typeface="+mn-lt"/>
                        </a:rPr>
                        <a:t>Tibetan art</a:t>
                      </a:r>
                    </a:p>
                    <a:p>
                      <a:endParaRPr lang="th-TH"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cs typeface="+mn-cs"/>
                        </a:rPr>
                        <a:t>7</a:t>
                      </a:r>
                      <a:r>
                        <a:rPr lang="en-US" sz="1600" baseline="30000" dirty="0" smtClean="0">
                          <a:cs typeface="+mn-cs"/>
                        </a:rPr>
                        <a:t>th</a:t>
                      </a:r>
                      <a:r>
                        <a:rPr lang="th-TH" sz="1600" dirty="0" smtClean="0">
                          <a:cs typeface="+mn-cs"/>
                        </a:rPr>
                        <a:t> </a:t>
                      </a:r>
                      <a:r>
                        <a:rPr kumimoji="0" lang="en-US" sz="1600" b="0" i="0" u="none" strike="noStrike" kern="1200" baseline="0" dirty="0" smtClean="0">
                          <a:solidFill>
                            <a:schemeClr val="dk1"/>
                          </a:solidFill>
                          <a:latin typeface="+mn-lt"/>
                          <a:ea typeface="+mn-ea"/>
                          <a:cs typeface="+mn-cs"/>
                        </a:rPr>
                        <a:t>century </a:t>
                      </a:r>
                      <a:r>
                        <a:rPr kumimoji="0" lang="th-TH" sz="1600" b="0" i="0" u="none" strike="noStrike" kern="1200" baseline="0" dirty="0" smtClean="0">
                          <a:solidFill>
                            <a:schemeClr val="dk1"/>
                          </a:solidFill>
                          <a:latin typeface="+mn-lt"/>
                          <a:ea typeface="+mn-ea"/>
                          <a:cs typeface="+mn-cs"/>
                        </a:rPr>
                        <a:t> </a:t>
                      </a:r>
                      <a:endParaRPr lang="th-TH" sz="1600" dirty="0" smtClean="0">
                        <a:cs typeface="+mn-cs"/>
                      </a:endParaRPr>
                    </a:p>
                    <a:p>
                      <a:r>
                        <a:rPr lang="en-US" sz="1600" dirty="0" smtClean="0">
                          <a:cs typeface="+mn-cs"/>
                        </a:rPr>
                        <a:t>15</a:t>
                      </a:r>
                      <a:r>
                        <a:rPr lang="en-US" sz="1600" baseline="30000" dirty="0" smtClean="0">
                          <a:cs typeface="+mn-cs"/>
                        </a:rPr>
                        <a:t>th</a:t>
                      </a:r>
                      <a:r>
                        <a:rPr lang="en-US" sz="1600" dirty="0" smtClean="0">
                          <a:cs typeface="+mn-cs"/>
                        </a:rPr>
                        <a:t> century</a:t>
                      </a:r>
                      <a:endParaRPr lang="th-TH" sz="1600" dirty="0">
                        <a:cs typeface="+mn-cs"/>
                      </a:endParaRPr>
                    </a:p>
                  </a:txBody>
                  <a:tcPr/>
                </a:tc>
              </a:tr>
              <a:tr h="411387">
                <a:tc>
                  <a:txBody>
                    <a:bodyPr/>
                    <a:lstStyle/>
                    <a:p>
                      <a:r>
                        <a:rPr lang="en-US" dirty="0" smtClean="0"/>
                        <a:t>Vietnam</a:t>
                      </a:r>
                      <a:endParaRPr lang="th-TH" dirty="0"/>
                    </a:p>
                  </a:txBody>
                  <a:tcPr/>
                </a:tc>
                <a:tc>
                  <a:txBody>
                    <a:bodyPr/>
                    <a:lstStyle/>
                    <a:p>
                      <a:r>
                        <a:rPr lang="en-US" dirty="0" smtClean="0"/>
                        <a:t>Vietnam art</a:t>
                      </a:r>
                    </a:p>
                    <a:p>
                      <a:r>
                        <a:rPr lang="en-US" dirty="0" smtClean="0"/>
                        <a:t>South Vietnam</a:t>
                      </a:r>
                      <a:endParaRPr lang="th-TH" dirty="0"/>
                    </a:p>
                  </a:txBody>
                  <a:tcPr/>
                </a:tc>
                <a:tc>
                  <a:txBody>
                    <a:bodyPr/>
                    <a:lstStyle/>
                    <a:p>
                      <a:r>
                        <a:rPr kumimoji="0" lang="en-US" sz="1600" b="0" i="0" kern="1200" dirty="0" smtClean="0">
                          <a:solidFill>
                            <a:schemeClr val="dk1"/>
                          </a:solidFill>
                          <a:effectLst/>
                          <a:latin typeface="+mn-lt"/>
                          <a:ea typeface="+mn-ea"/>
                          <a:cs typeface="+mn-cs"/>
                        </a:rPr>
                        <a:t>1st and 9th </a:t>
                      </a:r>
                      <a:endParaRPr kumimoji="0" lang="th-TH" sz="1600" b="0" i="0" kern="1200" dirty="0" smtClean="0">
                        <a:solidFill>
                          <a:schemeClr val="dk1"/>
                        </a:solidFill>
                        <a:effectLst/>
                        <a:latin typeface="+mn-lt"/>
                        <a:ea typeface="+mn-ea"/>
                        <a:cs typeface="+mn-cs"/>
                      </a:endParaRPr>
                    </a:p>
                    <a:p>
                      <a:r>
                        <a:rPr lang="en-US" sz="1600" dirty="0" smtClean="0">
                          <a:cs typeface="+mn-cs"/>
                        </a:rPr>
                        <a:t>15</a:t>
                      </a:r>
                      <a:r>
                        <a:rPr lang="en-US" sz="1600" baseline="30000" dirty="0" smtClean="0">
                          <a:cs typeface="+mn-cs"/>
                        </a:rPr>
                        <a:t>th</a:t>
                      </a:r>
                      <a:r>
                        <a:rPr lang="en-US" sz="1600" dirty="0" smtClean="0">
                          <a:cs typeface="+mn-cs"/>
                        </a:rPr>
                        <a:t> century</a:t>
                      </a:r>
                      <a:endParaRPr lang="th-TH" sz="1600" dirty="0">
                        <a:cs typeface="+mn-cs"/>
                      </a:endParaRPr>
                    </a:p>
                  </a:txBody>
                  <a:tcPr/>
                </a:tc>
              </a:tr>
            </a:tbl>
          </a:graphicData>
        </a:graphic>
      </p:graphicFrame>
    </p:spTree>
    <p:extLst>
      <p:ext uri="{BB962C8B-B14F-4D97-AF65-F5344CB8AC3E}">
        <p14:creationId xmlns:p14="http://schemas.microsoft.com/office/powerpoint/2010/main" val="259437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dirty="0"/>
          </a:p>
        </p:txBody>
      </p:sp>
      <p:sp>
        <p:nvSpPr>
          <p:cNvPr id="3" name="Content Placeholder 2"/>
          <p:cNvSpPr>
            <a:spLocks noGrp="1"/>
          </p:cNvSpPr>
          <p:nvPr>
            <p:ph sz="quarter" idx="1"/>
          </p:nvPr>
        </p:nvSpPr>
        <p:spPr>
          <a:xfrm>
            <a:off x="611560" y="1700808"/>
            <a:ext cx="8208912" cy="4873752"/>
          </a:xfrm>
        </p:spPr>
        <p:txBody>
          <a:bodyPr/>
          <a:lstStyle/>
          <a:p>
            <a:r>
              <a:rPr lang="en-US" dirty="0"/>
              <a:t>A Northern route was </a:t>
            </a:r>
            <a:endParaRPr lang="en-US" dirty="0" smtClean="0"/>
          </a:p>
          <a:p>
            <a:pPr lvl="1"/>
            <a:r>
              <a:rPr lang="en-US" dirty="0" smtClean="0"/>
              <a:t>established </a:t>
            </a:r>
            <a:r>
              <a:rPr lang="en-US" dirty="0"/>
              <a:t>from the 1st century CE through Central Asia, Nepal, Tibet, Bhutan, China, Korea, Japan and Vietnam, in which Mahayana Buddhism prevailed</a:t>
            </a:r>
            <a:r>
              <a:rPr lang="en-US" dirty="0" smtClean="0"/>
              <a:t>.</a:t>
            </a:r>
          </a:p>
          <a:p>
            <a:endParaRPr lang="en-US" dirty="0"/>
          </a:p>
          <a:p>
            <a:r>
              <a:rPr lang="en-US" b="1" dirty="0"/>
              <a:t>A Southern route, </a:t>
            </a:r>
            <a:endParaRPr lang="en-US" b="1" dirty="0" smtClean="0"/>
          </a:p>
          <a:p>
            <a:pPr lvl="1"/>
            <a:r>
              <a:rPr lang="en-US" dirty="0" smtClean="0"/>
              <a:t>where</a:t>
            </a:r>
            <a:r>
              <a:rPr lang="en-US" dirty="0"/>
              <a:t> Theravada Buddhism dominated, went through Myanmar, Sri Lanka, Thailand, Cambodia, and </a:t>
            </a:r>
            <a:r>
              <a:rPr lang="en-US" dirty="0" smtClean="0"/>
              <a:t>Laos, including Malaysia, Indonesia</a:t>
            </a:r>
            <a:endParaRPr lang="en-US" dirty="0"/>
          </a:p>
          <a:p>
            <a:endParaRPr lang="th-TH" dirty="0"/>
          </a:p>
        </p:txBody>
      </p:sp>
    </p:spTree>
    <p:extLst>
      <p:ext uri="{BB962C8B-B14F-4D97-AF65-F5344CB8AC3E}">
        <p14:creationId xmlns:p14="http://schemas.microsoft.com/office/powerpoint/2010/main" val="15417245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1601</TotalTime>
  <Words>2706</Words>
  <Application>Microsoft Office PowerPoint</Application>
  <PresentationFormat>On-screen Show (4:3)</PresentationFormat>
  <Paragraphs>227</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Oriel</vt:lpstr>
      <vt:lpstr>PowerPoint Presentation</vt:lpstr>
      <vt:lpstr>Route of trade and religious dissemination in Asia</vt:lpstr>
      <vt:lpstr>Silk road</vt:lpstr>
      <vt:lpstr>Indian Buddhism to Asia</vt:lpstr>
      <vt:lpstr>Buddhist portable sanctity </vt:lpstr>
      <vt:lpstr>Questions?</vt:lpstr>
      <vt:lpstr>Objectives </vt:lpstr>
      <vt:lpstr>Comparative period: Buddhist art of Asia</vt:lpstr>
      <vt:lpstr>PowerPoint Presentation</vt:lpstr>
      <vt:lpstr>PowerPoint Presentation</vt:lpstr>
      <vt:lpstr>Indian Art of Buddhism</vt:lpstr>
      <vt:lpstr>Northern Art – </vt:lpstr>
      <vt:lpstr>PowerPoint Presentation</vt:lpstr>
      <vt:lpstr>PowerPoint Presentation</vt:lpstr>
      <vt:lpstr>Statue from a Buddhist monastery, 700 AD, Afghanistan</vt:lpstr>
      <vt:lpstr>PowerPoint Presentation</vt:lpstr>
      <vt:lpstr>PowerPoint Presentation</vt:lpstr>
      <vt:lpstr>Serindian art, 6th-7th century terracotta, Tumshuq (Xinjiang) </vt:lpstr>
      <vt:lpstr>PowerPoint Presentation</vt:lpstr>
      <vt:lpstr>CHINA</vt:lpstr>
      <vt:lpstr>PowerPoint Presentation</vt:lpstr>
      <vt:lpstr>PowerPoint Presentation</vt:lpstr>
      <vt:lpstr>PowerPoint Presentation</vt:lpstr>
      <vt:lpstr>Sites preserving Northern Wei Dynasty Buddhist sculpture: Yungang Grottoes, Shanxi</vt:lpstr>
      <vt:lpstr>Longmen Grottoes, Henan </vt:lpstr>
      <vt:lpstr>Bingling Temple, Gansu</vt:lpstr>
      <vt:lpstr>PowerPoint Presentation</vt:lpstr>
      <vt:lpstr>PowerPoint Presentation</vt:lpstr>
      <vt:lpstr>Scroll calligraphy of Bodhidharma "Zen points directly to the human heart, see into your nature and become Buddha", by Hakuin Ekaku (1686 to 1769)</vt:lpstr>
      <vt:lpstr>PowerPoint Presentation</vt:lpstr>
      <vt:lpstr>PowerPoint Presentation</vt:lpstr>
      <vt:lpstr>PowerPoint Presentation</vt:lpstr>
      <vt:lpstr>PowerPoint Presentation</vt:lpstr>
      <vt:lpstr>Standing Yakusa Korea; 8th century, Unified Silla Period, Bronze Brooklyn Museum, Frank L. Babbott Fund, 74.165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Company>sKz Community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Buddhist Art in India </dc:title>
  <dc:creator>sKzXP</dc:creator>
  <cp:lastModifiedBy>sKzXP</cp:lastModifiedBy>
  <cp:revision>49</cp:revision>
  <dcterms:created xsi:type="dcterms:W3CDTF">2013-06-12T12:48:41Z</dcterms:created>
  <dcterms:modified xsi:type="dcterms:W3CDTF">2013-06-27T09:57:13Z</dcterms:modified>
</cp:coreProperties>
</file>