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3" r:id="rId7"/>
    <p:sldId id="269" r:id="rId8"/>
    <p:sldId id="265" r:id="rId9"/>
    <p:sldId id="264" r:id="rId10"/>
    <p:sldId id="266" r:id="rId11"/>
    <p:sldId id="267" r:id="rId12"/>
    <p:sldId id="280" r:id="rId13"/>
    <p:sldId id="281" r:id="rId14"/>
    <p:sldId id="282" r:id="rId15"/>
    <p:sldId id="274" r:id="rId16"/>
    <p:sldId id="275" r:id="rId17"/>
    <p:sldId id="277" r:id="rId18"/>
    <p:sldId id="285" r:id="rId19"/>
    <p:sldId id="276" r:id="rId20"/>
    <p:sldId id="278" r:id="rId21"/>
    <p:sldId id="279" r:id="rId22"/>
    <p:sldId id="284" r:id="rId23"/>
    <p:sldId id="283" r:id="rId24"/>
    <p:sldId id="268" r:id="rId25"/>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3553931-62F9-4456-A12A-A9B5C2A1212D}" type="datetimeFigureOut">
              <a:rPr lang="th-TH" smtClean="0"/>
              <a:t>26/08/56</a:t>
            </a:fld>
            <a:endParaRPr lang="th-TH"/>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h-TH"/>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E137CA0-BBB6-4C08-B67C-283CFC630923}" type="slidenum">
              <a:rPr lang="th-TH" smtClean="0"/>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553931-62F9-4456-A12A-A9B5C2A1212D}" type="datetimeFigureOut">
              <a:rPr lang="th-TH" smtClean="0"/>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E137CA0-BBB6-4C08-B67C-283CFC630923}"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553931-62F9-4456-A12A-A9B5C2A1212D}" type="datetimeFigureOut">
              <a:rPr lang="th-TH" smtClean="0"/>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E137CA0-BBB6-4C08-B67C-283CFC630923}"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3553931-62F9-4456-A12A-A9B5C2A1212D}" type="datetimeFigureOut">
              <a:rPr lang="th-TH" smtClean="0"/>
              <a:t>26/08/56</a:t>
            </a:fld>
            <a:endParaRPr lang="th-TH"/>
          </a:p>
        </p:txBody>
      </p:sp>
      <p:sp>
        <p:nvSpPr>
          <p:cNvPr id="9" name="Slide Number Placeholder 8"/>
          <p:cNvSpPr>
            <a:spLocks noGrp="1"/>
          </p:cNvSpPr>
          <p:nvPr>
            <p:ph type="sldNum" sz="quarter" idx="15"/>
          </p:nvPr>
        </p:nvSpPr>
        <p:spPr/>
        <p:txBody>
          <a:bodyPr rtlCol="0"/>
          <a:lstStyle/>
          <a:p>
            <a:fld id="{9E137CA0-BBB6-4C08-B67C-283CFC630923}" type="slidenum">
              <a:rPr lang="th-TH" smtClean="0"/>
              <a:t>‹#›</a:t>
            </a:fld>
            <a:endParaRPr lang="th-TH"/>
          </a:p>
        </p:txBody>
      </p:sp>
      <p:sp>
        <p:nvSpPr>
          <p:cNvPr id="10" name="Footer Placeholder 9"/>
          <p:cNvSpPr>
            <a:spLocks noGrp="1"/>
          </p:cNvSpPr>
          <p:nvPr>
            <p:ph type="ftr" sz="quarter" idx="16"/>
          </p:nvPr>
        </p:nvSpPr>
        <p:spPr/>
        <p:txBody>
          <a:bodyPr rtlCol="0"/>
          <a:lstStyle/>
          <a:p>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3553931-62F9-4456-A12A-A9B5C2A1212D}" type="datetimeFigureOut">
              <a:rPr lang="th-TH" smtClean="0"/>
              <a:t>26/08/56</a:t>
            </a:fld>
            <a:endParaRPr lang="th-TH"/>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h-TH"/>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E137CA0-BBB6-4C08-B67C-283CFC630923}"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3553931-62F9-4456-A12A-A9B5C2A1212D}" type="datetimeFigureOut">
              <a:rPr lang="th-TH" smtClean="0"/>
              <a:t>26/08/56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E137CA0-BBB6-4C08-B67C-283CFC630923}" type="slidenum">
              <a:rPr lang="th-TH" smtClean="0"/>
              <a:t>‹#›</a:t>
            </a:fld>
            <a:endParaRPr lang="th-TH"/>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3553931-62F9-4456-A12A-A9B5C2A1212D}" type="datetimeFigureOut">
              <a:rPr lang="th-TH" smtClean="0"/>
              <a:t>26/08/56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9E137CA0-BBB6-4C08-B67C-283CFC630923}" type="slidenum">
              <a:rPr lang="th-TH" smtClean="0"/>
              <a:t>‹#›</a:t>
            </a:fld>
            <a:endParaRPr lang="th-TH"/>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3553931-62F9-4456-A12A-A9B5C2A1212D}" type="datetimeFigureOut">
              <a:rPr lang="th-TH" smtClean="0"/>
              <a:t>26/08/56</a:t>
            </a:fld>
            <a:endParaRPr lang="th-TH"/>
          </a:p>
        </p:txBody>
      </p:sp>
      <p:sp>
        <p:nvSpPr>
          <p:cNvPr id="7" name="Slide Number Placeholder 6"/>
          <p:cNvSpPr>
            <a:spLocks noGrp="1"/>
          </p:cNvSpPr>
          <p:nvPr>
            <p:ph type="sldNum" sz="quarter" idx="11"/>
          </p:nvPr>
        </p:nvSpPr>
        <p:spPr/>
        <p:txBody>
          <a:bodyPr rtlCol="0"/>
          <a:lstStyle/>
          <a:p>
            <a:fld id="{9E137CA0-BBB6-4C08-B67C-283CFC630923}" type="slidenum">
              <a:rPr lang="th-TH" smtClean="0"/>
              <a:t>‹#›</a:t>
            </a:fld>
            <a:endParaRPr lang="th-TH"/>
          </a:p>
        </p:txBody>
      </p:sp>
      <p:sp>
        <p:nvSpPr>
          <p:cNvPr id="8" name="Footer Placeholder 7"/>
          <p:cNvSpPr>
            <a:spLocks noGrp="1"/>
          </p:cNvSpPr>
          <p:nvPr>
            <p:ph type="ftr" sz="quarter" idx="12"/>
          </p:nvPr>
        </p:nvSpPr>
        <p:spPr/>
        <p:txBody>
          <a:bodyPr rtlCol="0"/>
          <a:lstStyle/>
          <a:p>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53931-62F9-4456-A12A-A9B5C2A1212D}" type="datetimeFigureOut">
              <a:rPr lang="th-TH" smtClean="0"/>
              <a:t>26/08/56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9E137CA0-BBB6-4C08-B67C-283CFC630923}"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3553931-62F9-4456-A12A-A9B5C2A1212D}" type="datetimeFigureOut">
              <a:rPr lang="th-TH" smtClean="0"/>
              <a:t>26/08/56</a:t>
            </a:fld>
            <a:endParaRPr lang="th-TH"/>
          </a:p>
        </p:txBody>
      </p:sp>
      <p:sp>
        <p:nvSpPr>
          <p:cNvPr id="22" name="Slide Number Placeholder 21"/>
          <p:cNvSpPr>
            <a:spLocks noGrp="1"/>
          </p:cNvSpPr>
          <p:nvPr>
            <p:ph type="sldNum" sz="quarter" idx="15"/>
          </p:nvPr>
        </p:nvSpPr>
        <p:spPr/>
        <p:txBody>
          <a:bodyPr rtlCol="0"/>
          <a:lstStyle/>
          <a:p>
            <a:fld id="{9E137CA0-BBB6-4C08-B67C-283CFC630923}" type="slidenum">
              <a:rPr lang="th-TH" smtClean="0"/>
              <a:t>‹#›</a:t>
            </a:fld>
            <a:endParaRPr lang="th-TH"/>
          </a:p>
        </p:txBody>
      </p:sp>
      <p:sp>
        <p:nvSpPr>
          <p:cNvPr id="23" name="Footer Placeholder 22"/>
          <p:cNvSpPr>
            <a:spLocks noGrp="1"/>
          </p:cNvSpPr>
          <p:nvPr>
            <p:ph type="ftr" sz="quarter" idx="16"/>
          </p:nvPr>
        </p:nvSpPr>
        <p:spPr/>
        <p:txBody>
          <a:bodyPr rtlCol="0"/>
          <a:lstStyle/>
          <a:p>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3553931-62F9-4456-A12A-A9B5C2A1212D}" type="datetimeFigureOut">
              <a:rPr lang="th-TH" smtClean="0"/>
              <a:t>26/08/56</a:t>
            </a:fld>
            <a:endParaRPr lang="th-TH"/>
          </a:p>
        </p:txBody>
      </p:sp>
      <p:sp>
        <p:nvSpPr>
          <p:cNvPr id="18" name="Slide Number Placeholder 17"/>
          <p:cNvSpPr>
            <a:spLocks noGrp="1"/>
          </p:cNvSpPr>
          <p:nvPr>
            <p:ph type="sldNum" sz="quarter" idx="11"/>
          </p:nvPr>
        </p:nvSpPr>
        <p:spPr/>
        <p:txBody>
          <a:bodyPr rtlCol="0"/>
          <a:lstStyle/>
          <a:p>
            <a:fld id="{9E137CA0-BBB6-4C08-B67C-283CFC630923}" type="slidenum">
              <a:rPr lang="th-TH" smtClean="0"/>
              <a:t>‹#›</a:t>
            </a:fld>
            <a:endParaRPr lang="th-TH"/>
          </a:p>
        </p:txBody>
      </p:sp>
      <p:sp>
        <p:nvSpPr>
          <p:cNvPr id="21" name="Footer Placeholder 20"/>
          <p:cNvSpPr>
            <a:spLocks noGrp="1"/>
          </p:cNvSpPr>
          <p:nvPr>
            <p:ph type="ftr" sz="quarter" idx="12"/>
          </p:nvPr>
        </p:nvSpPr>
        <p:spPr/>
        <p:txBody>
          <a:bodyPr rtlCol="0"/>
          <a:lstStyle/>
          <a:p>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3553931-62F9-4456-A12A-A9B5C2A1212D}" type="datetimeFigureOut">
              <a:rPr lang="th-TH" smtClean="0"/>
              <a:t>26/08/56</a:t>
            </a:fld>
            <a:endParaRPr lang="th-TH"/>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h-TH"/>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137CA0-BBB6-4C08-B67C-283CFC630923}"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uddhanet.net/e-learning/history/buddhist-art/image04.htm#fig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ddhanet.net/e-learning/history/buddhist-art/image04.htm#fig4" TargetMode="External"/><Relationship Id="rId2" Type="http://schemas.openxmlformats.org/officeDocument/2006/relationships/hyperlink" Target="http://www.buddhanet.net/e-learning/history/buddhist-art/image04.htm#fig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uddhanet.net/e-learning/history/buddhist-art/image04.htm#fig6" TargetMode="External"/><Relationship Id="rId2" Type="http://schemas.openxmlformats.org/officeDocument/2006/relationships/hyperlink" Target="http://www.buddhanet.net/e-learning/history/buddhist-art/image04.htm#fig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980728"/>
            <a:ext cx="7920880" cy="2520280"/>
          </a:xfrm>
        </p:spPr>
        <p:txBody>
          <a:bodyPr>
            <a:noAutofit/>
          </a:bodyPr>
          <a:lstStyle/>
          <a:p>
            <a:r>
              <a:rPr lang="en-US" sz="5400" dirty="0" smtClean="0"/>
              <a:t>Buddhist Art </a:t>
            </a:r>
            <a:r>
              <a:rPr lang="en-US" sz="5400" dirty="0"/>
              <a:t/>
            </a:r>
            <a:br>
              <a:rPr lang="en-US" sz="5400" dirty="0"/>
            </a:br>
            <a:r>
              <a:rPr lang="en-US" sz="5400" dirty="0" smtClean="0"/>
              <a:t>Sculpture – Buddha</a:t>
            </a:r>
            <a:br>
              <a:rPr lang="en-US" sz="5400" dirty="0" smtClean="0"/>
            </a:br>
            <a:r>
              <a:rPr lang="en-US" sz="4000" dirty="0"/>
              <a:t>How to create </a:t>
            </a:r>
            <a:r>
              <a:rPr lang="en-US" sz="4000" dirty="0" err="1"/>
              <a:t>buddha</a:t>
            </a:r>
            <a:endParaRPr lang="th-TH" sz="4000" dirty="0"/>
          </a:p>
        </p:txBody>
      </p:sp>
      <p:sp>
        <p:nvSpPr>
          <p:cNvPr id="3" name="Subtitle 2"/>
          <p:cNvSpPr>
            <a:spLocks noGrp="1"/>
          </p:cNvSpPr>
          <p:nvPr>
            <p:ph type="subTitle" idx="1"/>
          </p:nvPr>
        </p:nvSpPr>
        <p:spPr/>
        <p:txBody>
          <a:bodyPr/>
          <a:lstStyle/>
          <a:p>
            <a:endParaRPr lang="en-US" dirty="0"/>
          </a:p>
          <a:p>
            <a:r>
              <a:rPr lang="en-US" b="0" dirty="0"/>
              <a:t>Lectured by</a:t>
            </a:r>
          </a:p>
          <a:p>
            <a:r>
              <a:rPr lang="en-US" b="0" dirty="0"/>
              <a:t>Ven. </a:t>
            </a:r>
            <a:r>
              <a:rPr lang="en-US" b="0" dirty="0" err="1"/>
              <a:t>Phramaha</a:t>
            </a:r>
            <a:r>
              <a:rPr lang="en-US" b="0" dirty="0"/>
              <a:t> </a:t>
            </a:r>
            <a:r>
              <a:rPr lang="en-US" b="0" dirty="0" err="1"/>
              <a:t>Somphong</a:t>
            </a:r>
            <a:r>
              <a:rPr lang="en-US" b="0" dirty="0"/>
              <a:t> </a:t>
            </a:r>
            <a:r>
              <a:rPr lang="en-US" b="0" dirty="0" err="1"/>
              <a:t>Santacitto</a:t>
            </a:r>
            <a:r>
              <a:rPr lang="en-US" b="0" dirty="0"/>
              <a:t>, Ph.D.</a:t>
            </a:r>
            <a:endParaRPr lang="th-TH" b="0" dirty="0"/>
          </a:p>
          <a:p>
            <a:endParaRPr lang="th-TH" dirty="0"/>
          </a:p>
        </p:txBody>
      </p:sp>
    </p:spTree>
    <p:extLst>
      <p:ext uri="{BB962C8B-B14F-4D97-AF65-F5344CB8AC3E}">
        <p14:creationId xmlns:p14="http://schemas.microsoft.com/office/powerpoint/2010/main" val="243054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normAutofit/>
          </a:bodyPr>
          <a:lstStyle/>
          <a:p>
            <a:r>
              <a:rPr lang="en-US" b="1" dirty="0">
                <a:effectLst>
                  <a:outerShdw blurRad="38100" dist="38100" dir="2700000" algn="tl">
                    <a:srgbClr val="000000">
                      <a:alpha val="43137"/>
                    </a:srgbClr>
                  </a:outerShdw>
                </a:effectLst>
              </a:rPr>
              <a:t>A case study of a </a:t>
            </a:r>
            <a:r>
              <a:rPr lang="en-US" b="1" dirty="0" err="1">
                <a:effectLst>
                  <a:outerShdw blurRad="38100" dist="38100" dir="2700000" algn="tl">
                    <a:srgbClr val="000000">
                      <a:alpha val="43137"/>
                    </a:srgbClr>
                  </a:outerShdw>
                </a:effectLst>
              </a:rPr>
              <a:t>Phra</a:t>
            </a:r>
            <a:r>
              <a:rPr lang="en-US" b="1" dirty="0">
                <a:effectLst>
                  <a:outerShdw blurRad="38100" dist="38100" dir="2700000" algn="tl">
                    <a:srgbClr val="000000">
                      <a:alpha val="43137"/>
                    </a:srgbClr>
                  </a:outerShdw>
                </a:effectLst>
              </a:rPr>
              <a:t> Buddha </a:t>
            </a:r>
            <a:r>
              <a:rPr lang="en-US" b="1" dirty="0" err="1">
                <a:effectLst>
                  <a:outerShdw blurRad="38100" dist="38100" dir="2700000" algn="tl">
                    <a:srgbClr val="000000">
                      <a:alpha val="43137"/>
                    </a:srgbClr>
                  </a:outerShdw>
                </a:effectLst>
              </a:rPr>
              <a:t>Dhammacakra</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image</a:t>
            </a:r>
            <a:endParaRPr lang="th-TH"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8363272" cy="4873752"/>
          </a:xfrm>
        </p:spPr>
        <p:txBody>
          <a:bodyPr/>
          <a:lstStyle/>
          <a:p>
            <a:r>
              <a:rPr lang="en-US" dirty="0" smtClean="0"/>
              <a:t>There </a:t>
            </a:r>
            <a:r>
              <a:rPr lang="en-US" dirty="0"/>
              <a:t>are three main steps in the process of casting a Buddha statue</a:t>
            </a:r>
            <a:r>
              <a:rPr lang="en-US" dirty="0" smtClean="0"/>
              <a:t>:</a:t>
            </a:r>
          </a:p>
          <a:p>
            <a:endParaRPr lang="en-US" dirty="0"/>
          </a:p>
          <a:p>
            <a:pPr marL="457200" indent="-457200">
              <a:buAutoNum type="arabicParenBoth"/>
            </a:pPr>
            <a:r>
              <a:rPr lang="en-US" sz="4000" dirty="0" smtClean="0"/>
              <a:t> Sculpturing </a:t>
            </a:r>
            <a:r>
              <a:rPr lang="en-US" sz="4000" dirty="0"/>
              <a:t>a clay </a:t>
            </a:r>
            <a:r>
              <a:rPr lang="en-US" sz="4000" dirty="0" err="1"/>
              <a:t>mould</a:t>
            </a:r>
            <a:r>
              <a:rPr lang="en-US" sz="4000" dirty="0"/>
              <a:t>, </a:t>
            </a:r>
            <a:endParaRPr lang="en-US" sz="4000" dirty="0" smtClean="0"/>
          </a:p>
          <a:p>
            <a:pPr marL="457200" indent="-457200">
              <a:buAutoNum type="arabicParenBoth"/>
            </a:pPr>
            <a:r>
              <a:rPr lang="en-US" sz="4000" dirty="0" smtClean="0"/>
              <a:t> Sculpturing </a:t>
            </a:r>
            <a:r>
              <a:rPr lang="en-US" sz="4000" dirty="0"/>
              <a:t>a beeswax </a:t>
            </a:r>
            <a:r>
              <a:rPr lang="en-US" sz="4000" dirty="0" err="1"/>
              <a:t>mould</a:t>
            </a:r>
            <a:r>
              <a:rPr lang="en-US" sz="4000" dirty="0"/>
              <a:t>  </a:t>
            </a:r>
            <a:endParaRPr lang="en-US" sz="4000" dirty="0" smtClean="0"/>
          </a:p>
          <a:p>
            <a:pPr marL="457200" indent="-457200">
              <a:buAutoNum type="arabicParenBoth"/>
            </a:pPr>
            <a:r>
              <a:rPr lang="en-US" sz="4000" dirty="0" smtClean="0"/>
              <a:t> Metal </a:t>
            </a:r>
            <a:r>
              <a:rPr lang="en-US" sz="4000" dirty="0"/>
              <a:t>(gold) casting.</a:t>
            </a:r>
          </a:p>
          <a:p>
            <a:endParaRPr lang="th-TH" dirty="0"/>
          </a:p>
        </p:txBody>
      </p:sp>
    </p:spTree>
    <p:extLst>
      <p:ext uri="{BB962C8B-B14F-4D97-AF65-F5344CB8AC3E}">
        <p14:creationId xmlns:p14="http://schemas.microsoft.com/office/powerpoint/2010/main" val="367433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en-US" b="1" dirty="0">
                <a:effectLst>
                  <a:outerShdw blurRad="38100" dist="38100" dir="2700000" algn="tl">
                    <a:srgbClr val="000000">
                      <a:alpha val="43137"/>
                    </a:srgbClr>
                  </a:outerShdw>
                </a:effectLst>
              </a:rPr>
              <a:t>Step 1: Sculpturing a clay </a:t>
            </a:r>
            <a:r>
              <a:rPr lang="en-US" b="1" dirty="0" err="1">
                <a:effectLst>
                  <a:outerShdw blurRad="38100" dist="38100" dir="2700000" algn="tl">
                    <a:srgbClr val="000000">
                      <a:alpha val="43137"/>
                    </a:srgbClr>
                  </a:outerShdw>
                </a:effectLst>
              </a:rPr>
              <a:t>mould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8363272" cy="4873752"/>
          </a:xfrm>
        </p:spPr>
        <p:txBody>
          <a:bodyPr>
            <a:normAutofit fontScale="92500" lnSpcReduction="10000"/>
          </a:bodyPr>
          <a:lstStyle/>
          <a:p>
            <a:r>
              <a:rPr lang="en-US" b="1" dirty="0" smtClean="0">
                <a:effectLst>
                  <a:outerShdw blurRad="38100" dist="38100" dir="2700000" algn="tl">
                    <a:srgbClr val="000000">
                      <a:alpha val="43137"/>
                    </a:srgbClr>
                  </a:outerShdw>
                </a:effectLst>
              </a:rPr>
              <a:t>This </a:t>
            </a:r>
            <a:r>
              <a:rPr lang="en-US" b="1" dirty="0">
                <a:effectLst>
                  <a:outerShdw blurRad="38100" dist="38100" dir="2700000" algn="tl">
                    <a:srgbClr val="000000">
                      <a:alpha val="43137"/>
                    </a:srgbClr>
                  </a:outerShdw>
                </a:effectLst>
              </a:rPr>
              <a:t>step begins with drawing the figure of the Buddha image on the paper </a:t>
            </a:r>
            <a:r>
              <a:rPr lang="en-US" dirty="0"/>
              <a:t>to calculate the size of the image and to find the position to put the supporting steel. Then the sculptor sketches the three-dimensional model using </a:t>
            </a:r>
            <a:r>
              <a:rPr lang="en-US" dirty="0" err="1"/>
              <a:t>plasticine</a:t>
            </a:r>
            <a:r>
              <a:rPr lang="en-US" dirty="0"/>
              <a:t> and expands the model to the desired size. The size of the image, or in this case a </a:t>
            </a:r>
            <a:r>
              <a:rPr lang="en-US" dirty="0" err="1"/>
              <a:t>Phra</a:t>
            </a:r>
            <a:r>
              <a:rPr lang="en-US" dirty="0"/>
              <a:t> Buddha </a:t>
            </a:r>
            <a:r>
              <a:rPr lang="en-US" dirty="0" err="1"/>
              <a:t>Dhammacakra</a:t>
            </a:r>
            <a:r>
              <a:rPr lang="en-US" dirty="0"/>
              <a:t> image, is double the size of an ordinary person, using the ratio of 1:10 from the original model</a:t>
            </a:r>
            <a:r>
              <a:rPr lang="en-US" dirty="0" smtClean="0"/>
              <a:t>.</a:t>
            </a:r>
          </a:p>
          <a:p>
            <a:endParaRPr lang="en-US" dirty="0"/>
          </a:p>
          <a:p>
            <a:r>
              <a:rPr lang="en-US" b="1" dirty="0">
                <a:effectLst>
                  <a:outerShdw blurRad="38100" dist="38100" dir="2700000" algn="tl">
                    <a:srgbClr val="000000">
                      <a:alpha val="43137"/>
                    </a:srgbClr>
                  </a:outerShdw>
                </a:effectLst>
              </a:rPr>
              <a:t>The ancient technique of making the Buddha image uses natural clay to build a clay </a:t>
            </a:r>
            <a:r>
              <a:rPr lang="en-US" b="1" dirty="0" err="1">
                <a:effectLst>
                  <a:outerShdw blurRad="38100" dist="38100" dir="2700000" algn="tl">
                    <a:srgbClr val="000000">
                      <a:alpha val="43137"/>
                    </a:srgbClr>
                  </a:outerShdw>
                </a:effectLst>
              </a:rPr>
              <a:t>mould</a:t>
            </a:r>
            <a:r>
              <a:rPr lang="en-US" b="1" dirty="0">
                <a:effectLst>
                  <a:outerShdw blurRad="38100" dist="38100" dir="2700000" algn="tl">
                    <a:srgbClr val="000000">
                      <a:alpha val="43137"/>
                    </a:srgbClr>
                  </a:outerShdw>
                </a:effectLst>
              </a:rPr>
              <a:t>. </a:t>
            </a:r>
            <a:r>
              <a:rPr lang="en-US" dirty="0"/>
              <a:t>If the sculptors want the </a:t>
            </a:r>
            <a:r>
              <a:rPr lang="en-US" dirty="0" err="1"/>
              <a:t>mould</a:t>
            </a:r>
            <a:r>
              <a:rPr lang="en-US" dirty="0"/>
              <a:t> to be durable and long lasting, they will mix the clay with straw paper or bark paper. In Thailand, the best quality clay for sculpturing the clay </a:t>
            </a:r>
            <a:r>
              <a:rPr lang="en-US" dirty="0" err="1"/>
              <a:t>mould</a:t>
            </a:r>
            <a:r>
              <a:rPr lang="en-US" dirty="0"/>
              <a:t> is the clay from </a:t>
            </a:r>
            <a:r>
              <a:rPr lang="en-US" dirty="0" err="1"/>
              <a:t>Sarmkok</a:t>
            </a:r>
            <a:r>
              <a:rPr lang="en-US" dirty="0"/>
              <a:t> area in </a:t>
            </a:r>
            <a:r>
              <a:rPr lang="en-US" dirty="0" err="1"/>
              <a:t>Pathumthani</a:t>
            </a:r>
            <a:r>
              <a:rPr lang="en-US" dirty="0"/>
              <a:t> province.</a:t>
            </a:r>
          </a:p>
          <a:p>
            <a:endParaRPr lang="th-TH" dirty="0"/>
          </a:p>
        </p:txBody>
      </p:sp>
    </p:spTree>
    <p:extLst>
      <p:ext uri="{BB962C8B-B14F-4D97-AF65-F5344CB8AC3E}">
        <p14:creationId xmlns:p14="http://schemas.microsoft.com/office/powerpoint/2010/main" val="2042908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147248" cy="6069288"/>
          </a:xfrm>
        </p:spPr>
        <p:txBody>
          <a:bodyPr>
            <a:normAutofit fontScale="85000" lnSpcReduction="10000"/>
          </a:bodyPr>
          <a:lstStyle/>
          <a:p>
            <a:pPr algn="thaiDist"/>
            <a:r>
              <a:rPr lang="en-US" sz="3400" b="1" dirty="0">
                <a:effectLst>
                  <a:outerShdw blurRad="38100" dist="38100" dir="2700000" algn="tl">
                    <a:srgbClr val="000000">
                      <a:alpha val="43137"/>
                    </a:srgbClr>
                  </a:outerShdw>
                </a:effectLst>
              </a:rPr>
              <a:t>To prepare the clay for sculpturing the Buddha image, the sculptors pound the clay and put it in water. </a:t>
            </a:r>
            <a:endParaRPr lang="en-US" sz="3400" b="1" dirty="0" smtClean="0">
              <a:effectLst>
                <a:outerShdw blurRad="38100" dist="38100" dir="2700000" algn="tl">
                  <a:srgbClr val="000000">
                    <a:alpha val="43137"/>
                  </a:srgbClr>
                </a:outerShdw>
              </a:effectLst>
            </a:endParaRPr>
          </a:p>
          <a:p>
            <a:pPr lvl="1" algn="thaiDist"/>
            <a:r>
              <a:rPr lang="en-US" dirty="0" smtClean="0"/>
              <a:t>Then </a:t>
            </a:r>
            <a:r>
              <a:rPr lang="en-US" dirty="0"/>
              <a:t>the clay is mixed with sifted sand and water in the appropriate ratio. The typical ratio of the mixture of sifted sand and clay is 5:1 (5 portions of sifted sand to 1 portion of clay), 3:2, or 2:1 depending on the quality of the clay (normal ratio is 5:1). After that the mixture of clay and sifted sand is ground or stepped on to make the complete mixture of the ingredients. Then the sculptor builds the supporting steel structure by putting the cross-shape iron core inside the clay </a:t>
            </a:r>
            <a:r>
              <a:rPr lang="en-US" dirty="0" err="1"/>
              <a:t>mould</a:t>
            </a:r>
            <a:r>
              <a:rPr lang="en-US" dirty="0"/>
              <a:t> in order to make a rough-hewn model and leaving it for seven days before moving to the </a:t>
            </a:r>
            <a:r>
              <a:rPr lang="en-US" dirty="0" err="1"/>
              <a:t>moulding</a:t>
            </a:r>
            <a:r>
              <a:rPr lang="en-US" dirty="0"/>
              <a:t> stage [</a:t>
            </a:r>
            <a:r>
              <a:rPr lang="en-US" dirty="0">
                <a:hlinkClick r:id="rId2"/>
              </a:rPr>
              <a:t>Fig. 1</a:t>
            </a:r>
            <a:r>
              <a:rPr lang="en-US" dirty="0"/>
              <a:t>].</a:t>
            </a:r>
          </a:p>
          <a:p>
            <a:r>
              <a:rPr lang="en-US" b="1" dirty="0">
                <a:effectLst>
                  <a:outerShdw blurRad="38100" dist="38100" dir="2700000" algn="tl">
                    <a:srgbClr val="000000">
                      <a:alpha val="43137"/>
                    </a:srgbClr>
                  </a:outerShdw>
                </a:effectLst>
              </a:rPr>
              <a:t>In the </a:t>
            </a:r>
            <a:r>
              <a:rPr lang="en-US" b="1" dirty="0" err="1">
                <a:effectLst>
                  <a:outerShdw blurRad="38100" dist="38100" dir="2700000" algn="tl">
                    <a:srgbClr val="000000">
                      <a:alpha val="43137"/>
                    </a:srgbClr>
                  </a:outerShdw>
                </a:effectLst>
              </a:rPr>
              <a:t>moulding</a:t>
            </a:r>
            <a:r>
              <a:rPr lang="en-US" b="1" dirty="0">
                <a:effectLst>
                  <a:outerShdw blurRad="38100" dist="38100" dir="2700000" algn="tl">
                    <a:srgbClr val="000000">
                      <a:alpha val="43137"/>
                    </a:srgbClr>
                  </a:outerShdw>
                </a:effectLst>
              </a:rPr>
              <a:t> stage, the sculptor uses the prepared clay to </a:t>
            </a:r>
            <a:r>
              <a:rPr lang="en-US" b="1" dirty="0" err="1">
                <a:effectLst>
                  <a:outerShdw blurRad="38100" dist="38100" dir="2700000" algn="tl">
                    <a:srgbClr val="000000">
                      <a:alpha val="43137"/>
                    </a:srgbClr>
                  </a:outerShdw>
                </a:effectLst>
              </a:rPr>
              <a:t>mould</a:t>
            </a:r>
            <a:r>
              <a:rPr lang="en-US" b="1" dirty="0">
                <a:effectLst>
                  <a:outerShdw blurRad="38100" dist="38100" dir="2700000" algn="tl">
                    <a:srgbClr val="000000">
                      <a:alpha val="43137"/>
                    </a:srgbClr>
                  </a:outerShdw>
                </a:effectLst>
              </a:rPr>
              <a:t> on the rough-hewn model. </a:t>
            </a:r>
            <a:endParaRPr lang="en-US" b="1" dirty="0" smtClean="0">
              <a:effectLst>
                <a:outerShdw blurRad="38100" dist="38100" dir="2700000" algn="tl">
                  <a:srgbClr val="000000">
                    <a:alpha val="43137"/>
                  </a:srgbClr>
                </a:outerShdw>
              </a:effectLst>
            </a:endParaRPr>
          </a:p>
          <a:p>
            <a:pPr lvl="1"/>
            <a:r>
              <a:rPr lang="en-US" dirty="0" smtClean="0"/>
              <a:t>This </a:t>
            </a:r>
            <a:r>
              <a:rPr lang="en-US" dirty="0"/>
              <a:t>stage requires </a:t>
            </a:r>
            <a:r>
              <a:rPr lang="en-US" dirty="0" err="1"/>
              <a:t>skilful</a:t>
            </a:r>
            <a:r>
              <a:rPr lang="en-US" dirty="0"/>
              <a:t> sculptors, who really understand and put their soul in the artwork in order to create a beautiful, elegant, and delicate work. The last stage in the first step of clay </a:t>
            </a:r>
            <a:r>
              <a:rPr lang="en-US" dirty="0" err="1"/>
              <a:t>moulding</a:t>
            </a:r>
            <a:r>
              <a:rPr lang="en-US" dirty="0"/>
              <a:t> is to refine on all the detail of the </a:t>
            </a:r>
            <a:r>
              <a:rPr lang="en-US" dirty="0" err="1"/>
              <a:t>mould</a:t>
            </a:r>
            <a:r>
              <a:rPr lang="en-US" dirty="0"/>
              <a:t>. Then the sculptor will spray water on the </a:t>
            </a:r>
            <a:r>
              <a:rPr lang="en-US" dirty="0" err="1"/>
              <a:t>mould</a:t>
            </a:r>
            <a:r>
              <a:rPr lang="en-US" dirty="0"/>
              <a:t> and cover it with wet cloth and plastic to protect the </a:t>
            </a:r>
            <a:r>
              <a:rPr lang="en-US" dirty="0" err="1"/>
              <a:t>mould</a:t>
            </a:r>
            <a:r>
              <a:rPr lang="en-US" dirty="0"/>
              <a:t> from getting dry. This step of building a clay </a:t>
            </a:r>
            <a:r>
              <a:rPr lang="en-US" dirty="0" err="1"/>
              <a:t>mould</a:t>
            </a:r>
            <a:r>
              <a:rPr lang="en-US" dirty="0"/>
              <a:t> normally takes at least one and a half to two months.</a:t>
            </a:r>
          </a:p>
          <a:p>
            <a:endParaRPr lang="th-TH" dirty="0"/>
          </a:p>
        </p:txBody>
      </p:sp>
    </p:spTree>
    <p:extLst>
      <p:ext uri="{BB962C8B-B14F-4D97-AF65-F5344CB8AC3E}">
        <p14:creationId xmlns:p14="http://schemas.microsoft.com/office/powerpoint/2010/main" val="2841100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Sculpturing a clay mold showing anatomy</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71600" y="1844824"/>
            <a:ext cx="7033394" cy="4320480"/>
          </a:xfrm>
        </p:spPr>
      </p:pic>
    </p:spTree>
    <p:extLst>
      <p:ext uri="{BB962C8B-B14F-4D97-AF65-F5344CB8AC3E}">
        <p14:creationId xmlns:p14="http://schemas.microsoft.com/office/powerpoint/2010/main" val="1082286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867328" cy="490066"/>
          </a:xfrm>
        </p:spPr>
        <p:txBody>
          <a:bodyPr>
            <a:normAutofit fontScale="90000"/>
          </a:bodyPr>
          <a:lstStyle/>
          <a:p>
            <a:r>
              <a:rPr lang="en-US" dirty="0" smtClean="0"/>
              <a:t>A Clay </a:t>
            </a:r>
            <a:r>
              <a:rPr lang="en-US" dirty="0" err="1" smtClean="0"/>
              <a:t>Mould</a:t>
            </a:r>
            <a:r>
              <a:rPr lang="en-US" dirty="0" smtClean="0"/>
              <a:t> of Buddha </a:t>
            </a:r>
            <a:r>
              <a:rPr lang="en-US" dirty="0" err="1" smtClean="0"/>
              <a:t>Dhammacakra</a:t>
            </a:r>
            <a:endParaRPr lang="th-TH" dirty="0"/>
          </a:p>
        </p:txBody>
      </p:sp>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03648" y="980728"/>
            <a:ext cx="6324600" cy="4857750"/>
          </a:xfrm>
        </p:spPr>
      </p:pic>
    </p:spTree>
    <p:extLst>
      <p:ext uri="{BB962C8B-B14F-4D97-AF65-F5344CB8AC3E}">
        <p14:creationId xmlns:p14="http://schemas.microsoft.com/office/powerpoint/2010/main" val="161372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34082"/>
          </a:xfrm>
        </p:spPr>
        <p:txBody>
          <a:bodyPr/>
          <a:lstStyle/>
          <a:p>
            <a:r>
              <a:rPr lang="en-US" b="1" dirty="0"/>
              <a:t>Step 2: Sculpturing a beeswax </a:t>
            </a:r>
            <a:r>
              <a:rPr lang="en-US" b="1" dirty="0" err="1"/>
              <a:t>mould</a:t>
            </a:r>
            <a:endParaRPr lang="th-TH" dirty="0"/>
          </a:p>
        </p:txBody>
      </p:sp>
      <p:sp>
        <p:nvSpPr>
          <p:cNvPr id="3" name="Content Placeholder 2"/>
          <p:cNvSpPr>
            <a:spLocks noGrp="1"/>
          </p:cNvSpPr>
          <p:nvPr>
            <p:ph sz="quarter" idx="1"/>
          </p:nvPr>
        </p:nvSpPr>
        <p:spPr>
          <a:xfrm>
            <a:off x="467544" y="1196752"/>
            <a:ext cx="8219256" cy="4873752"/>
          </a:xfrm>
        </p:spPr>
        <p:txBody>
          <a:bodyPr>
            <a:normAutofit fontScale="25000" lnSpcReduction="20000"/>
          </a:bodyPr>
          <a:lstStyle/>
          <a:p>
            <a:r>
              <a:rPr lang="en-US" sz="5600" dirty="0"/>
              <a:t>There are two different techniques of sculpturing a beeswax </a:t>
            </a:r>
            <a:r>
              <a:rPr lang="en-US" sz="5600" dirty="0" err="1"/>
              <a:t>mould</a:t>
            </a:r>
            <a:r>
              <a:rPr lang="en-US" sz="5600" dirty="0"/>
              <a:t>: "Piece </a:t>
            </a:r>
            <a:r>
              <a:rPr lang="en-US" sz="5600" dirty="0" err="1"/>
              <a:t>mould</a:t>
            </a:r>
            <a:r>
              <a:rPr lang="en-US" sz="5600" dirty="0"/>
              <a:t>" and "Destroying </a:t>
            </a:r>
            <a:r>
              <a:rPr lang="en-US" sz="5600" dirty="0" err="1"/>
              <a:t>mould</a:t>
            </a:r>
            <a:r>
              <a:rPr lang="en-US" sz="5600" dirty="0"/>
              <a:t>". </a:t>
            </a:r>
            <a:endParaRPr lang="en-US" sz="5600" dirty="0" smtClean="0"/>
          </a:p>
          <a:p>
            <a:r>
              <a:rPr lang="en-US" sz="5600" dirty="0" smtClean="0"/>
              <a:t>In </a:t>
            </a:r>
            <a:r>
              <a:rPr lang="en-US" sz="5600" dirty="0"/>
              <a:t>the creation of </a:t>
            </a:r>
            <a:r>
              <a:rPr lang="en-US" sz="5600" dirty="0" err="1"/>
              <a:t>Phra</a:t>
            </a:r>
            <a:r>
              <a:rPr lang="en-US" sz="5600" dirty="0"/>
              <a:t> Buddha </a:t>
            </a:r>
            <a:r>
              <a:rPr lang="en-US" sz="5600" dirty="0" err="1"/>
              <a:t>Dhammacakra</a:t>
            </a:r>
            <a:r>
              <a:rPr lang="en-US" sz="5600" dirty="0"/>
              <a:t> image the sculptors applied the latter method i.e. 'destroying </a:t>
            </a:r>
            <a:r>
              <a:rPr lang="en-US" sz="5600" dirty="0" err="1"/>
              <a:t>mould</a:t>
            </a:r>
            <a:r>
              <a:rPr lang="en-US" sz="5600" dirty="0"/>
              <a:t>' and the following are the detail of the process of making a 'destroying </a:t>
            </a:r>
            <a:r>
              <a:rPr lang="en-US" sz="5600" dirty="0" err="1"/>
              <a:t>mould</a:t>
            </a:r>
            <a:r>
              <a:rPr lang="en-US" sz="5600" dirty="0"/>
              <a:t>.'</a:t>
            </a:r>
          </a:p>
          <a:p>
            <a:r>
              <a:rPr lang="en-US" sz="5600" dirty="0"/>
              <a:t>2.1 Specifying the position to divide the </a:t>
            </a:r>
            <a:r>
              <a:rPr lang="en-US" sz="5600" dirty="0" err="1"/>
              <a:t>mould</a:t>
            </a:r>
            <a:r>
              <a:rPr lang="en-US" sz="5600" dirty="0"/>
              <a:t> into two parts and having the opening part, where the sculptor can use to remove the clay from the </a:t>
            </a:r>
            <a:r>
              <a:rPr lang="en-US" sz="5600" dirty="0" err="1"/>
              <a:t>mould</a:t>
            </a:r>
            <a:r>
              <a:rPr lang="en-US" sz="5600" dirty="0"/>
              <a:t>.</a:t>
            </a:r>
          </a:p>
          <a:p>
            <a:r>
              <a:rPr lang="en-US" sz="5600" dirty="0"/>
              <a:t>2.2 Putting the thin zinc sheet, cut in a small rectangular shape, in the specified position (from Step 2.1) on the </a:t>
            </a:r>
            <a:r>
              <a:rPr lang="en-US" sz="5600" dirty="0" err="1"/>
              <a:t>mould</a:t>
            </a:r>
            <a:r>
              <a:rPr lang="en-US" sz="5600" dirty="0"/>
              <a:t> and coating with plaster of Paris. Then the sculptor will put another layer of plaster of Paris to the line of the zinc sheet and put the steel rod to strengthen the plaster </a:t>
            </a:r>
            <a:r>
              <a:rPr lang="en-US" sz="5600" dirty="0" err="1"/>
              <a:t>mould</a:t>
            </a:r>
            <a:r>
              <a:rPr lang="en-US" sz="5600" dirty="0"/>
              <a:t>. After that the sculptor will put the cement mixed with coconut </a:t>
            </a:r>
            <a:r>
              <a:rPr lang="en-US" sz="5600" dirty="0" err="1"/>
              <a:t>fibre</a:t>
            </a:r>
            <a:r>
              <a:rPr lang="en-US" sz="5600" dirty="0"/>
              <a:t> at the connection line of the steel. After the cement congeals, the sculptor will remove the clay and the supporting steel from the </a:t>
            </a:r>
            <a:r>
              <a:rPr lang="en-US" sz="5600" dirty="0" err="1"/>
              <a:t>mould</a:t>
            </a:r>
            <a:r>
              <a:rPr lang="en-US" sz="5600" dirty="0"/>
              <a:t> and use wet sponge to clean the plaster of Paris </a:t>
            </a:r>
            <a:r>
              <a:rPr lang="en-US" sz="5600" dirty="0" err="1"/>
              <a:t>mould</a:t>
            </a:r>
            <a:r>
              <a:rPr lang="en-US" sz="5600" dirty="0"/>
              <a:t> [</a:t>
            </a:r>
            <a:r>
              <a:rPr lang="en-US" sz="5600" dirty="0">
                <a:hlinkClick r:id="rId2"/>
              </a:rPr>
              <a:t>Fig. 2</a:t>
            </a:r>
            <a:r>
              <a:rPr lang="en-US" sz="5600" dirty="0" smtClean="0"/>
              <a:t>].</a:t>
            </a:r>
            <a:endParaRPr lang="en-US" sz="5600" dirty="0"/>
          </a:p>
          <a:p>
            <a:r>
              <a:rPr lang="en-US" sz="5600" dirty="0"/>
              <a:t>2.3 Laying down the </a:t>
            </a:r>
            <a:r>
              <a:rPr lang="en-US" sz="5600" dirty="0" err="1"/>
              <a:t>mould</a:t>
            </a:r>
            <a:r>
              <a:rPr lang="en-US" sz="5600" dirty="0"/>
              <a:t>, using bricks to support the </a:t>
            </a:r>
            <a:r>
              <a:rPr lang="en-US" sz="5600" dirty="0" err="1"/>
              <a:t>mould</a:t>
            </a:r>
            <a:r>
              <a:rPr lang="en-US" sz="5600" dirty="0"/>
              <a:t>, and applying the clay water and liquid soap on the </a:t>
            </a:r>
            <a:r>
              <a:rPr lang="en-US" sz="5600" dirty="0" err="1"/>
              <a:t>mould</a:t>
            </a:r>
            <a:r>
              <a:rPr lang="en-US" sz="5600" dirty="0"/>
              <a:t>. Then the sculptor will use brush to dry the </a:t>
            </a:r>
            <a:r>
              <a:rPr lang="en-US" sz="5600" dirty="0" err="1"/>
              <a:t>mould</a:t>
            </a:r>
            <a:r>
              <a:rPr lang="en-US" sz="5600" dirty="0"/>
              <a:t>.</a:t>
            </a:r>
          </a:p>
          <a:p>
            <a:r>
              <a:rPr lang="en-US" sz="5600" dirty="0"/>
              <a:t>2.4 Followed by pouring the beeswax into the </a:t>
            </a:r>
            <a:r>
              <a:rPr lang="en-US" sz="5600" dirty="0" err="1"/>
              <a:t>mould</a:t>
            </a:r>
            <a:r>
              <a:rPr lang="en-US" sz="5600" dirty="0"/>
              <a:t> and putting the </a:t>
            </a:r>
            <a:r>
              <a:rPr lang="en-US" sz="5600" dirty="0" err="1"/>
              <a:t>mould</a:t>
            </a:r>
            <a:r>
              <a:rPr lang="en-US" sz="5600" dirty="0"/>
              <a:t> on the smooth material. Then the sculptor will fill the core of the </a:t>
            </a:r>
            <a:r>
              <a:rPr lang="en-US" sz="5600" dirty="0" err="1"/>
              <a:t>mould</a:t>
            </a:r>
            <a:r>
              <a:rPr lang="en-US" sz="5600" dirty="0"/>
              <a:t> with the plaster-cement mixed with the sand and leave it for one day. When the cement congeals, the sculptor will remove the cement </a:t>
            </a:r>
            <a:r>
              <a:rPr lang="en-US" sz="5600" dirty="0" err="1"/>
              <a:t>mould</a:t>
            </a:r>
            <a:r>
              <a:rPr lang="en-US" sz="5600" dirty="0"/>
              <a:t> block and get the beeswax </a:t>
            </a:r>
            <a:r>
              <a:rPr lang="en-US" sz="5600" dirty="0" err="1"/>
              <a:t>mould</a:t>
            </a:r>
            <a:r>
              <a:rPr lang="en-US" sz="5600" dirty="0"/>
              <a:t>. [</a:t>
            </a:r>
            <a:r>
              <a:rPr lang="en-US" sz="5600" dirty="0">
                <a:hlinkClick r:id="rId3"/>
              </a:rPr>
              <a:t>Fig. 4</a:t>
            </a:r>
            <a:r>
              <a:rPr lang="en-US" sz="5600" dirty="0"/>
              <a:t>].</a:t>
            </a:r>
          </a:p>
          <a:p>
            <a:r>
              <a:rPr lang="en-US" sz="5600" dirty="0"/>
              <a:t>2.5 Refining the beeswax </a:t>
            </a:r>
            <a:r>
              <a:rPr lang="en-US" sz="5600" dirty="0" err="1"/>
              <a:t>mould</a:t>
            </a:r>
            <a:r>
              <a:rPr lang="en-US" sz="5600" dirty="0"/>
              <a:t>. This stage needs a delicate work to make the beeswax </a:t>
            </a:r>
            <a:r>
              <a:rPr lang="en-US" sz="5600" dirty="0" err="1"/>
              <a:t>mould</a:t>
            </a:r>
            <a:r>
              <a:rPr lang="en-US" sz="5600" dirty="0"/>
              <a:t> beautiful and resemble the original model. The more beautiful and delicate work of this stage, the nicer the final result will be.</a:t>
            </a:r>
          </a:p>
          <a:p>
            <a:r>
              <a:rPr lang="en-US" sz="5600" dirty="0"/>
              <a:t>2.6 Making the drain for releasing the beeswax and to be the point for filling in the liquid metal.</a:t>
            </a:r>
          </a:p>
          <a:p>
            <a:endParaRPr lang="th-TH" dirty="0"/>
          </a:p>
        </p:txBody>
      </p:sp>
    </p:spTree>
    <p:extLst>
      <p:ext uri="{BB962C8B-B14F-4D97-AF65-F5344CB8AC3E}">
        <p14:creationId xmlns:p14="http://schemas.microsoft.com/office/powerpoint/2010/main" val="3463639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r>
              <a:rPr lang="en-US" dirty="0" smtClean="0"/>
              <a:t>Making a piece </a:t>
            </a:r>
            <a:r>
              <a:rPr lang="en-US" dirty="0" err="1" smtClean="0"/>
              <a:t>mould</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43608" y="908720"/>
            <a:ext cx="6984776" cy="5760640"/>
          </a:xfrm>
        </p:spPr>
      </p:pic>
    </p:spTree>
    <p:extLst>
      <p:ext uri="{BB962C8B-B14F-4D97-AF65-F5344CB8AC3E}">
        <p14:creationId xmlns:p14="http://schemas.microsoft.com/office/powerpoint/2010/main" val="202632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562074"/>
          </a:xfrm>
        </p:spPr>
        <p:txBody>
          <a:bodyPr/>
          <a:lstStyle/>
          <a:p>
            <a:r>
              <a:rPr lang="en-US" b="1" dirty="0"/>
              <a:t>Step 3: Metal (gold) Casting</a:t>
            </a:r>
            <a:endParaRPr lang="th-TH" dirty="0"/>
          </a:p>
        </p:txBody>
      </p:sp>
      <p:sp>
        <p:nvSpPr>
          <p:cNvPr id="3" name="Content Placeholder 2"/>
          <p:cNvSpPr>
            <a:spLocks noGrp="1"/>
          </p:cNvSpPr>
          <p:nvPr>
            <p:ph sz="quarter" idx="1"/>
          </p:nvPr>
        </p:nvSpPr>
        <p:spPr>
          <a:xfrm>
            <a:off x="251520" y="692696"/>
            <a:ext cx="8424936" cy="5449816"/>
          </a:xfrm>
        </p:spPr>
        <p:txBody>
          <a:bodyPr>
            <a:normAutofit fontScale="25000" lnSpcReduction="20000"/>
          </a:bodyPr>
          <a:lstStyle/>
          <a:p>
            <a:pPr algn="thaiDist"/>
            <a:r>
              <a:rPr lang="en-US" sz="7200" dirty="0"/>
              <a:t>The metal that is commonly used in this step of casting is brass, copper, or bronze. The sculptor melts the metal and pours it in the </a:t>
            </a:r>
            <a:r>
              <a:rPr lang="en-US" sz="7200" dirty="0" err="1"/>
              <a:t>mould</a:t>
            </a:r>
            <a:r>
              <a:rPr lang="en-US" sz="7200" dirty="0"/>
              <a:t>. This casting step is normally called in Thai gold pouring. Generally, the casting is done with a religious ceremony. The following are the summary of the process of casting the image or the process of gold pouring</a:t>
            </a:r>
            <a:r>
              <a:rPr lang="en-US" sz="7200" dirty="0" smtClean="0"/>
              <a:t>.</a:t>
            </a:r>
          </a:p>
          <a:p>
            <a:pPr algn="thaiDist"/>
            <a:endParaRPr lang="en-US" sz="7200" dirty="0"/>
          </a:p>
          <a:p>
            <a:pPr lvl="1" algn="thaiDist"/>
            <a:r>
              <a:rPr lang="en-US" sz="6400" dirty="0"/>
              <a:t>3.1 Moving the beeswax </a:t>
            </a:r>
            <a:r>
              <a:rPr lang="en-US" sz="6400" dirty="0" err="1"/>
              <a:t>mould</a:t>
            </a:r>
            <a:r>
              <a:rPr lang="en-US" sz="6400" dirty="0"/>
              <a:t> to the gold pouring area and making the kiln by digging a hole around 70 </a:t>
            </a:r>
            <a:r>
              <a:rPr lang="en-US" sz="6400" dirty="0" err="1"/>
              <a:t>centimetres</a:t>
            </a:r>
            <a:r>
              <a:rPr lang="en-US" sz="6400" dirty="0"/>
              <a:t> depth. Then the sculptor will put the beeswax </a:t>
            </a:r>
            <a:r>
              <a:rPr lang="en-US" sz="6400" dirty="0" err="1"/>
              <a:t>mould</a:t>
            </a:r>
            <a:r>
              <a:rPr lang="en-US" sz="6400" dirty="0"/>
              <a:t> in the hole in an upside-down position, open two sides of the kiln and close the top part of the kiln with a zinc sheet to control the fire</a:t>
            </a:r>
            <a:r>
              <a:rPr lang="en-US" sz="6400" dirty="0" smtClean="0"/>
              <a:t>.</a:t>
            </a:r>
          </a:p>
          <a:p>
            <a:pPr lvl="1" algn="thaiDist"/>
            <a:endParaRPr lang="en-US" sz="6400" dirty="0"/>
          </a:p>
          <a:p>
            <a:pPr lvl="1" algn="thaiDist"/>
            <a:r>
              <a:rPr lang="en-US" sz="6400" dirty="0"/>
              <a:t>3.2 Before the brass is poured, the </a:t>
            </a:r>
            <a:r>
              <a:rPr lang="en-US" sz="6400" dirty="0" err="1"/>
              <a:t>mould</a:t>
            </a:r>
            <a:r>
              <a:rPr lang="en-US" sz="6400" dirty="0"/>
              <a:t> is baked. The wax layer inside will melt and flow out of the </a:t>
            </a:r>
            <a:r>
              <a:rPr lang="en-US" sz="6400" dirty="0" err="1"/>
              <a:t>mould</a:t>
            </a:r>
            <a:r>
              <a:rPr lang="en-US" sz="6400" dirty="0"/>
              <a:t>, leaving the shape of the Buddha's image inside the </a:t>
            </a:r>
            <a:r>
              <a:rPr lang="en-US" sz="6400" dirty="0" err="1"/>
              <a:t>mould</a:t>
            </a:r>
            <a:r>
              <a:rPr lang="en-US" sz="6400" dirty="0"/>
              <a:t>. This stage is called emptying the beeswax. [</a:t>
            </a:r>
            <a:r>
              <a:rPr lang="en-US" sz="6400" dirty="0">
                <a:hlinkClick r:id="rId2"/>
              </a:rPr>
              <a:t>Fig. 5</a:t>
            </a:r>
            <a:r>
              <a:rPr lang="en-US" sz="6400" dirty="0"/>
              <a:t> ].After the beeswax is removed, the area inside the </a:t>
            </a:r>
            <a:r>
              <a:rPr lang="en-US" sz="6400" dirty="0" err="1"/>
              <a:t>mould</a:t>
            </a:r>
            <a:r>
              <a:rPr lang="en-US" sz="6400" dirty="0"/>
              <a:t> block is empty and will be replaced by the liquid metal[</a:t>
            </a:r>
            <a:r>
              <a:rPr lang="en-US" sz="6400" dirty="0">
                <a:hlinkClick r:id="rId3"/>
              </a:rPr>
              <a:t>Fig. 6</a:t>
            </a:r>
            <a:r>
              <a:rPr lang="en-US" sz="6400" dirty="0"/>
              <a:t> </a:t>
            </a:r>
            <a:r>
              <a:rPr lang="en-US" sz="6400" dirty="0" smtClean="0"/>
              <a:t>].</a:t>
            </a:r>
          </a:p>
          <a:p>
            <a:pPr lvl="1" algn="thaiDist"/>
            <a:endParaRPr lang="en-US" sz="6400" dirty="0"/>
          </a:p>
          <a:p>
            <a:pPr lvl="1" algn="thaiDist"/>
            <a:r>
              <a:rPr lang="en-US" sz="6400" dirty="0"/>
              <a:t>3.3 Melting the metal. To melt the metal for casting the image, the sculptors made four kilns and prepare the fire that can be controlled in the levels of heat from 100-200 Celsius (to melt the beeswax) and to 1500-1800 Celsius (for brass pouring). This stage of baking takes around 3-4 days.</a:t>
            </a:r>
          </a:p>
          <a:p>
            <a:endParaRPr lang="th-TH" dirty="0"/>
          </a:p>
        </p:txBody>
      </p:sp>
    </p:spTree>
    <p:extLst>
      <p:ext uri="{BB962C8B-B14F-4D97-AF65-F5344CB8AC3E}">
        <p14:creationId xmlns:p14="http://schemas.microsoft.com/office/powerpoint/2010/main" val="1965859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332656"/>
            <a:ext cx="8352928" cy="5925272"/>
          </a:xfrm>
        </p:spPr>
        <p:txBody>
          <a:bodyPr>
            <a:noAutofit/>
          </a:bodyPr>
          <a:lstStyle/>
          <a:p>
            <a:pPr algn="thaiDist"/>
            <a:r>
              <a:rPr lang="en-US" sz="1400" dirty="0"/>
              <a:t>3.4 The amount of the required metal can be estimated from the amount of beeswax used in Step 2 because the liquid metal will replace the beeswax in the </a:t>
            </a:r>
            <a:r>
              <a:rPr lang="en-US" sz="1400" dirty="0" err="1"/>
              <a:t>mould</a:t>
            </a:r>
            <a:r>
              <a:rPr lang="en-US" sz="1400" dirty="0"/>
              <a:t> block. Normally one kilogram of beeswax is replaced by 100 grams of brass or more than 100 grams for copper. Moreover, the amount of required beeswax and metal can be used to estimate the amount of required fuel. The time needed to melt the metal is around 8-12 hours.</a:t>
            </a:r>
          </a:p>
          <a:p>
            <a:pPr algn="thaiDist"/>
            <a:endParaRPr lang="en-US" sz="1400" dirty="0" smtClean="0"/>
          </a:p>
          <a:p>
            <a:pPr algn="thaiDist"/>
            <a:r>
              <a:rPr lang="en-US" sz="1400" dirty="0" smtClean="0"/>
              <a:t>3.5 </a:t>
            </a:r>
            <a:r>
              <a:rPr lang="en-US" sz="1400" dirty="0"/>
              <a:t>After the bronze cools down (taking around 2-3 days), the craftsman knocks the outer cement layers and supporting steel off to reveal a bronze statue, which looks exactly like the wax replica.</a:t>
            </a:r>
          </a:p>
          <a:p>
            <a:pPr algn="thaiDist"/>
            <a:r>
              <a:rPr lang="en-US" sz="1400" dirty="0"/>
              <a:t>3.6 Gold gilding is the last stage in casting a Buddha image:</a:t>
            </a:r>
          </a:p>
          <a:p>
            <a:pPr marL="622300" indent="-622300" algn="thaiDist"/>
            <a:r>
              <a:rPr lang="en-US" sz="1400" dirty="0"/>
              <a:t>3.6.1 Clean the image; polish it with sandpaper around 2 to 3 times, leave it dry, and coat it with lacquer.</a:t>
            </a:r>
          </a:p>
          <a:p>
            <a:pPr marL="622300" indent="-622300" algn="thaiDist"/>
            <a:r>
              <a:rPr lang="en-US" sz="1400" dirty="0"/>
              <a:t>3.6.2 Spray </a:t>
            </a:r>
            <a:r>
              <a:rPr lang="en-US" sz="1400" dirty="0" err="1"/>
              <a:t>colour</a:t>
            </a:r>
            <a:r>
              <a:rPr lang="en-US" sz="1400" dirty="0"/>
              <a:t> on the image, leave it dry, refine it with plastic </a:t>
            </a:r>
            <a:r>
              <a:rPr lang="en-US" sz="1400" dirty="0" err="1"/>
              <a:t>colour</a:t>
            </a:r>
            <a:r>
              <a:rPr lang="en-US" sz="1400" dirty="0"/>
              <a:t> and leave it dry for two days.</a:t>
            </a:r>
          </a:p>
          <a:p>
            <a:pPr marL="622300" indent="-622300" algn="thaiDist"/>
            <a:r>
              <a:rPr lang="en-US" sz="1400" dirty="0"/>
              <a:t>3.6.3 Polish the image with fine wet sandpaper and leave it dry. These steps need repeating to get a fine finish product.</a:t>
            </a:r>
          </a:p>
          <a:p>
            <a:pPr marL="622300" indent="-622300" algn="thaiDist"/>
            <a:r>
              <a:rPr lang="en-US" sz="1400" dirty="0"/>
              <a:t>3.6.5 At the final stage, the image is painted with oil paint on the assigned area, leave it to dry (around 5-6 hours), gild it with 100% gold leaf, and wipe it with cotton. This gives a perfect golden Buddha image ready for placement in temples or religious places. However, to make it sacred and a religious object of veneration there will be a consecration ceremony of the Buddha after the placement of the Buddha at its place.</a:t>
            </a:r>
          </a:p>
          <a:p>
            <a:endParaRPr lang="th-TH" sz="1200" dirty="0"/>
          </a:p>
        </p:txBody>
      </p:sp>
    </p:spTree>
    <p:extLst>
      <p:ext uri="{BB962C8B-B14F-4D97-AF65-F5344CB8AC3E}">
        <p14:creationId xmlns:p14="http://schemas.microsoft.com/office/powerpoint/2010/main" val="1172064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Sculpturing a beeswax </a:t>
            </a:r>
            <a:r>
              <a:rPr lang="en-US" dirty="0" err="1" smtClean="0"/>
              <a:t>mould</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23013" y="1600200"/>
            <a:ext cx="6135973" cy="4873625"/>
          </a:xfrm>
        </p:spPr>
      </p:pic>
    </p:spTree>
    <p:extLst>
      <p:ext uri="{BB962C8B-B14F-4D97-AF65-F5344CB8AC3E}">
        <p14:creationId xmlns:p14="http://schemas.microsoft.com/office/powerpoint/2010/main" val="1888103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939336" cy="1143000"/>
          </a:xfrm>
        </p:spPr>
        <p:txBody>
          <a:bodyPr>
            <a:noAutofit/>
          </a:bodyPr>
          <a:lstStyle/>
          <a:p>
            <a:r>
              <a:rPr lang="en-US" sz="5400" b="1" dirty="0" smtClean="0">
                <a:effectLst>
                  <a:outerShdw blurRad="38100" dist="38100" dir="2700000" algn="tl">
                    <a:srgbClr val="000000">
                      <a:alpha val="43137"/>
                    </a:srgbClr>
                  </a:outerShdw>
                </a:effectLst>
              </a:rPr>
              <a:t>Three types of Arts</a:t>
            </a:r>
            <a:endParaRPr lang="th-TH" sz="5400"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6000" dirty="0" smtClean="0"/>
              <a:t>Sculpture</a:t>
            </a:r>
          </a:p>
          <a:p>
            <a:r>
              <a:rPr lang="en-US" sz="6000" dirty="0" smtClean="0"/>
              <a:t>Architecture</a:t>
            </a:r>
          </a:p>
          <a:p>
            <a:r>
              <a:rPr lang="en-US" sz="6000" dirty="0" smtClean="0"/>
              <a:t>Fine arts</a:t>
            </a:r>
          </a:p>
          <a:p>
            <a:endParaRPr lang="th-TH" dirty="0"/>
          </a:p>
        </p:txBody>
      </p:sp>
    </p:spTree>
    <p:extLst>
      <p:ext uri="{BB962C8B-B14F-4D97-AF65-F5344CB8AC3E}">
        <p14:creationId xmlns:p14="http://schemas.microsoft.com/office/powerpoint/2010/main" val="2274770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Emptying beeswax from the </a:t>
            </a:r>
            <a:r>
              <a:rPr lang="en-US" dirty="0" err="1" smtClean="0"/>
              <a:t>mould</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27584" y="1484784"/>
            <a:ext cx="6965837" cy="4873625"/>
          </a:xfrm>
        </p:spPr>
      </p:pic>
    </p:spTree>
    <p:extLst>
      <p:ext uri="{BB962C8B-B14F-4D97-AF65-F5344CB8AC3E}">
        <p14:creationId xmlns:p14="http://schemas.microsoft.com/office/powerpoint/2010/main" val="469811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331640" y="1412776"/>
            <a:ext cx="6069716" cy="4873625"/>
          </a:xfrm>
        </p:spPr>
      </p:pic>
    </p:spTree>
    <p:extLst>
      <p:ext uri="{BB962C8B-B14F-4D97-AF65-F5344CB8AC3E}">
        <p14:creationId xmlns:p14="http://schemas.microsoft.com/office/powerpoint/2010/main" val="2156346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79712" y="321461"/>
            <a:ext cx="5260084" cy="6510891"/>
          </a:xfrm>
        </p:spPr>
      </p:pic>
    </p:spTree>
    <p:extLst>
      <p:ext uri="{BB962C8B-B14F-4D97-AF65-F5344CB8AC3E}">
        <p14:creationId xmlns:p14="http://schemas.microsoft.com/office/powerpoint/2010/main" val="4110005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95736" y="404664"/>
            <a:ext cx="4162599" cy="5989786"/>
          </a:xfrm>
        </p:spPr>
      </p:pic>
    </p:spTree>
    <p:extLst>
      <p:ext uri="{BB962C8B-B14F-4D97-AF65-F5344CB8AC3E}">
        <p14:creationId xmlns:p14="http://schemas.microsoft.com/office/powerpoint/2010/main" val="1170744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r>
              <a:rPr lang="en-US" dirty="0" smtClean="0"/>
              <a:t>Sculptor</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83768" y="980728"/>
            <a:ext cx="3067050" cy="4676775"/>
          </a:xfrm>
        </p:spPr>
      </p:pic>
    </p:spTree>
    <p:extLst>
      <p:ext uri="{BB962C8B-B14F-4D97-AF65-F5344CB8AC3E}">
        <p14:creationId xmlns:p14="http://schemas.microsoft.com/office/powerpoint/2010/main" val="4092824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US" b="1" dirty="0" smtClean="0">
                <a:effectLst>
                  <a:outerShdw blurRad="38100" dist="38100" dir="2700000" algn="tl">
                    <a:srgbClr val="000000">
                      <a:alpha val="43137"/>
                    </a:srgbClr>
                  </a:outerShdw>
                </a:effectLst>
              </a:rPr>
              <a:t>Sculpture</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51520" y="1628800"/>
            <a:ext cx="3657600" cy="4572000"/>
          </a:xfrm>
        </p:spPr>
        <p:txBody>
          <a:bodyPr>
            <a:normAutofit/>
          </a:bodyPr>
          <a:lstStyle/>
          <a:p>
            <a:r>
              <a:rPr lang="en-US" sz="3200" dirty="0" smtClean="0"/>
              <a:t>Symbolism of sculpture is idolatry, carving, molding representing or symbolizing holy religious objects </a:t>
            </a:r>
          </a:p>
          <a:p>
            <a:endParaRPr lang="th-TH" dirty="0"/>
          </a:p>
        </p:txBody>
      </p:sp>
      <p:sp>
        <p:nvSpPr>
          <p:cNvPr id="4" name="Content Placeholder 3"/>
          <p:cNvSpPr>
            <a:spLocks noGrp="1"/>
          </p:cNvSpPr>
          <p:nvPr>
            <p:ph sz="quarter" idx="2"/>
          </p:nvPr>
        </p:nvSpPr>
        <p:spPr>
          <a:xfrm>
            <a:off x="4067944" y="1628800"/>
            <a:ext cx="4896544" cy="4572000"/>
          </a:xfrm>
        </p:spPr>
        <p:txBody>
          <a:bodyPr>
            <a:normAutofit/>
          </a:bodyPr>
          <a:lstStyle/>
          <a:p>
            <a:r>
              <a:rPr lang="en-US" sz="3200" b="1" dirty="0" smtClean="0"/>
              <a:t>Three categories</a:t>
            </a:r>
          </a:p>
          <a:p>
            <a:pPr marL="457200" indent="-457200">
              <a:buFont typeface="+mj-lt"/>
              <a:buAutoNum type="arabicPeriod"/>
            </a:pPr>
            <a:r>
              <a:rPr lang="en-US" sz="3200" dirty="0" smtClean="0"/>
              <a:t>Deities/ gods</a:t>
            </a:r>
          </a:p>
          <a:p>
            <a:pPr marL="457200" indent="-457200">
              <a:buFont typeface="+mj-lt"/>
              <a:buAutoNum type="arabicPeriod"/>
            </a:pPr>
            <a:r>
              <a:rPr lang="en-US" sz="3200" dirty="0" smtClean="0"/>
              <a:t>Religious founder, prophet and his contemporary disciples</a:t>
            </a:r>
          </a:p>
          <a:p>
            <a:pPr marL="457200" indent="-457200">
              <a:buFont typeface="+mj-lt"/>
              <a:buAutoNum type="arabicPeriod"/>
            </a:pPr>
            <a:r>
              <a:rPr lang="en-US" sz="3200" dirty="0" smtClean="0"/>
              <a:t>Potency or authority of God (</a:t>
            </a:r>
            <a:r>
              <a:rPr lang="en-US" sz="3200" dirty="0" err="1" smtClean="0"/>
              <a:t>Sakti</a:t>
            </a:r>
            <a:r>
              <a:rPr lang="en-US" sz="3200" dirty="0" smtClean="0"/>
              <a:t>) </a:t>
            </a:r>
          </a:p>
          <a:p>
            <a:pPr marL="457200" indent="-457200">
              <a:buFont typeface="+mj-lt"/>
              <a:buAutoNum type="arabicPeriod"/>
            </a:pPr>
            <a:endParaRPr lang="th-TH" dirty="0"/>
          </a:p>
        </p:txBody>
      </p:sp>
    </p:spTree>
    <p:extLst>
      <p:ext uri="{BB962C8B-B14F-4D97-AF65-F5344CB8AC3E}">
        <p14:creationId xmlns:p14="http://schemas.microsoft.com/office/powerpoint/2010/main" val="1584310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Deities</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gods</a:t>
            </a:r>
            <a:endParaRPr lang="th-TH" b="1" dirty="0">
              <a:effectLst>
                <a:outerShdw blurRad="38100" dist="38100" dir="2700000" algn="tl">
                  <a:srgbClr val="000000">
                    <a:alpha val="43137"/>
                  </a:srgbClr>
                </a:outerShdw>
              </a:effectLst>
            </a:endParaRPr>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31417" y="2420888"/>
            <a:ext cx="4511352" cy="4063036"/>
          </a:xfrm>
        </p:spPr>
      </p:pic>
      <p:sp>
        <p:nvSpPr>
          <p:cNvPr id="6" name="Content Placeholder 5"/>
          <p:cNvSpPr>
            <a:spLocks noGrp="1"/>
          </p:cNvSpPr>
          <p:nvPr>
            <p:ph sz="quarter" idx="4"/>
          </p:nvPr>
        </p:nvSpPr>
        <p:spPr>
          <a:xfrm>
            <a:off x="4716016" y="2492896"/>
            <a:ext cx="3657600" cy="3886200"/>
          </a:xfrm>
        </p:spPr>
        <p:txBody>
          <a:bodyPr/>
          <a:lstStyle/>
          <a:p>
            <a:endParaRPr lang="th-TH" dirty="0"/>
          </a:p>
        </p:txBody>
      </p:sp>
      <p:sp>
        <p:nvSpPr>
          <p:cNvPr id="3" name="Text Placeholder 2"/>
          <p:cNvSpPr>
            <a:spLocks noGrp="1"/>
          </p:cNvSpPr>
          <p:nvPr>
            <p:ph type="body" sz="quarter" idx="1"/>
          </p:nvPr>
        </p:nvSpPr>
        <p:spPr/>
        <p:txBody>
          <a:bodyPr/>
          <a:lstStyle/>
          <a:p>
            <a:endParaRPr lang="th-TH"/>
          </a:p>
        </p:txBody>
      </p:sp>
      <p:sp>
        <p:nvSpPr>
          <p:cNvPr id="5" name="Text Placeholder 4"/>
          <p:cNvSpPr>
            <a:spLocks noGrp="1"/>
          </p:cNvSpPr>
          <p:nvPr>
            <p:ph type="body" sz="quarter" idx="3"/>
          </p:nvPr>
        </p:nvSpPr>
        <p:spPr/>
        <p:txBody>
          <a:bodyPr/>
          <a:lstStyle/>
          <a:p>
            <a:endParaRPr lang="th-TH"/>
          </a:p>
        </p:txBody>
      </p:sp>
    </p:spTree>
    <p:extLst>
      <p:ext uri="{BB962C8B-B14F-4D97-AF65-F5344CB8AC3E}">
        <p14:creationId xmlns:p14="http://schemas.microsoft.com/office/powerpoint/2010/main" val="175243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543800" cy="1143000"/>
          </a:xfrm>
        </p:spPr>
        <p:txBody>
          <a:bodyPr>
            <a:normAutofit fontScale="90000"/>
          </a:bodyPr>
          <a:lstStyle/>
          <a:p>
            <a:r>
              <a:rPr lang="en-US" b="1" dirty="0" smtClean="0">
                <a:effectLst>
                  <a:outerShdw blurRad="38100" dist="38100" dir="2700000" algn="tl">
                    <a:srgbClr val="000000">
                      <a:alpha val="43137"/>
                    </a:srgbClr>
                  </a:outerShdw>
                </a:effectLst>
              </a:rPr>
              <a:t>3. Religious </a:t>
            </a:r>
            <a:r>
              <a:rPr lang="en-US" b="1" dirty="0">
                <a:effectLst>
                  <a:outerShdw blurRad="38100" dist="38100" dir="2700000" algn="tl">
                    <a:srgbClr val="000000">
                      <a:alpha val="43137"/>
                    </a:srgbClr>
                  </a:outerShdw>
                </a:effectLst>
              </a:rPr>
              <a:t>founder, prophet and his contemporary disciples</a:t>
            </a:r>
            <a:br>
              <a:rPr lang="en-US" b="1" dirty="0">
                <a:effectLst>
                  <a:outerShdw blurRad="38100" dist="38100" dir="2700000" algn="tl">
                    <a:srgbClr val="000000">
                      <a:alpha val="43137"/>
                    </a:srgbClr>
                  </a:outerShdw>
                </a:effectLst>
              </a:rPr>
            </a:b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sz="quarter" idx="2"/>
          </p:nvPr>
        </p:nvSpPr>
        <p:spPr/>
        <p:txBody>
          <a:bodyPr/>
          <a:lstStyle/>
          <a:p>
            <a:endParaRPr lang="th-TH" dirty="0"/>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355976" y="2924944"/>
            <a:ext cx="3657600" cy="2218157"/>
          </a:xfrm>
        </p:spPr>
      </p:pic>
      <p:sp>
        <p:nvSpPr>
          <p:cNvPr id="5" name="Text Placeholder 4"/>
          <p:cNvSpPr>
            <a:spLocks noGrp="1"/>
          </p:cNvSpPr>
          <p:nvPr>
            <p:ph type="body" sz="quarter" idx="1"/>
          </p:nvPr>
        </p:nvSpPr>
        <p:spPr/>
        <p:txBody>
          <a:bodyPr/>
          <a:lstStyle/>
          <a:p>
            <a:endParaRPr lang="th-TH"/>
          </a:p>
        </p:txBody>
      </p:sp>
      <p:sp>
        <p:nvSpPr>
          <p:cNvPr id="6" name="Text Placeholder 5"/>
          <p:cNvSpPr>
            <a:spLocks noGrp="1"/>
          </p:cNvSpPr>
          <p:nvPr>
            <p:ph type="body" sz="quarter" idx="3"/>
          </p:nvPr>
        </p:nvSpPr>
        <p:spPr/>
        <p:txBody>
          <a:bodyPr/>
          <a:lstStyle/>
          <a:p>
            <a:endParaRPr lang="th-TH"/>
          </a:p>
        </p:txBody>
      </p:sp>
    </p:spTree>
    <p:extLst>
      <p:ext uri="{BB962C8B-B14F-4D97-AF65-F5344CB8AC3E}">
        <p14:creationId xmlns:p14="http://schemas.microsoft.com/office/powerpoint/2010/main" val="511729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Potency </a:t>
            </a:r>
            <a:r>
              <a:rPr lang="en-US" b="1" dirty="0"/>
              <a:t>or authority of God (</a:t>
            </a:r>
            <a:r>
              <a:rPr lang="en-US" b="1" dirty="0" err="1"/>
              <a:t>Sakti</a:t>
            </a:r>
            <a:r>
              <a:rPr lang="en-US" b="1" dirty="0"/>
              <a:t>) </a:t>
            </a:r>
            <a:r>
              <a:rPr lang="en-US" dirty="0"/>
              <a:t/>
            </a:r>
            <a:br>
              <a:rPr lang="en-US" dirty="0"/>
            </a:br>
            <a:endParaRPr lang="th-TH" dirty="0"/>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67544" y="2276872"/>
            <a:ext cx="3312368" cy="4422573"/>
          </a:xfrm>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410075" y="2400300"/>
            <a:ext cx="3581400" cy="3810000"/>
          </a:xfrm>
        </p:spPr>
      </p:pic>
      <p:sp>
        <p:nvSpPr>
          <p:cNvPr id="5" name="Text Placeholder 4"/>
          <p:cNvSpPr>
            <a:spLocks noGrp="1"/>
          </p:cNvSpPr>
          <p:nvPr>
            <p:ph type="body" sz="quarter" idx="1"/>
          </p:nvPr>
        </p:nvSpPr>
        <p:spPr/>
        <p:txBody>
          <a:bodyPr/>
          <a:lstStyle/>
          <a:p>
            <a:endParaRPr lang="th-TH"/>
          </a:p>
        </p:txBody>
      </p:sp>
      <p:sp>
        <p:nvSpPr>
          <p:cNvPr id="6" name="Text Placeholder 5"/>
          <p:cNvSpPr>
            <a:spLocks noGrp="1"/>
          </p:cNvSpPr>
          <p:nvPr>
            <p:ph type="body" sz="quarter" idx="3"/>
          </p:nvPr>
        </p:nvSpPr>
        <p:spPr/>
        <p:txBody>
          <a:bodyPr/>
          <a:lstStyle/>
          <a:p>
            <a:endParaRPr lang="th-TH"/>
          </a:p>
        </p:txBody>
      </p:sp>
    </p:spTree>
    <p:extLst>
      <p:ext uri="{BB962C8B-B14F-4D97-AF65-F5344CB8AC3E}">
        <p14:creationId xmlns:p14="http://schemas.microsoft.com/office/powerpoint/2010/main" val="2019241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the sculpture of </a:t>
            </a:r>
            <a:r>
              <a:rPr lang="en-US" sz="3200" dirty="0" err="1" smtClean="0"/>
              <a:t>buddha</a:t>
            </a:r>
            <a:r>
              <a:rPr lang="en-US" sz="3200" dirty="0" smtClean="0"/>
              <a:t> was created?</a:t>
            </a:r>
            <a:endParaRPr lang="th-TH" sz="3200" dirty="0"/>
          </a:p>
        </p:txBody>
      </p:sp>
      <p:sp>
        <p:nvSpPr>
          <p:cNvPr id="3" name="Content Placeholder 2"/>
          <p:cNvSpPr>
            <a:spLocks noGrp="1"/>
          </p:cNvSpPr>
          <p:nvPr>
            <p:ph sz="quarter" idx="1"/>
          </p:nvPr>
        </p:nvSpPr>
        <p:spPr>
          <a:xfrm>
            <a:off x="457200" y="1600200"/>
            <a:ext cx="8579296" cy="4873752"/>
          </a:xfrm>
        </p:spPr>
        <p:txBody>
          <a:bodyPr/>
          <a:lstStyle/>
          <a:p>
            <a:r>
              <a:rPr lang="en-US" sz="3600" dirty="0" smtClean="0"/>
              <a:t>Arising of Mahayana</a:t>
            </a:r>
          </a:p>
          <a:p>
            <a:pPr lvl="1"/>
            <a:r>
              <a:rPr lang="en-US" sz="3300" dirty="0" smtClean="0"/>
              <a:t>Buddha more emphasized according to </a:t>
            </a:r>
            <a:r>
              <a:rPr lang="en-US" sz="3300" dirty="0" err="1" smtClean="0"/>
              <a:t>Buddhacarita</a:t>
            </a:r>
            <a:r>
              <a:rPr lang="en-US" sz="3300" dirty="0" smtClean="0"/>
              <a:t>, </a:t>
            </a:r>
            <a:r>
              <a:rPr lang="en-US" sz="3300" dirty="0" err="1" smtClean="0"/>
              <a:t>Lalivata</a:t>
            </a:r>
            <a:r>
              <a:rPr lang="en-US" sz="3300" dirty="0" smtClean="0"/>
              <a:t>.</a:t>
            </a:r>
          </a:p>
          <a:p>
            <a:r>
              <a:rPr lang="en-US" sz="3600" dirty="0" smtClean="0"/>
              <a:t>Cultural interaction </a:t>
            </a:r>
          </a:p>
          <a:p>
            <a:pPr lvl="1"/>
            <a:r>
              <a:rPr lang="en-US" sz="3200" dirty="0"/>
              <a:t>Greek/Roman influence.</a:t>
            </a:r>
          </a:p>
          <a:p>
            <a:endParaRPr lang="en-US" dirty="0" smtClean="0"/>
          </a:p>
          <a:p>
            <a:endParaRPr lang="en-US" dirty="0" smtClean="0"/>
          </a:p>
          <a:p>
            <a:endParaRPr lang="en-US" dirty="0" smtClean="0"/>
          </a:p>
          <a:p>
            <a:endParaRPr lang="en-US" dirty="0"/>
          </a:p>
          <a:p>
            <a:endParaRPr lang="th-TH" dirty="0"/>
          </a:p>
        </p:txBody>
      </p:sp>
    </p:spTree>
    <p:extLst>
      <p:ext uri="{BB962C8B-B14F-4D97-AF65-F5344CB8AC3E}">
        <p14:creationId xmlns:p14="http://schemas.microsoft.com/office/powerpoint/2010/main" val="39272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Buddha and his related objects</a:t>
            </a:r>
            <a:endParaRPr lang="th-TH" dirty="0"/>
          </a:p>
        </p:txBody>
      </p:sp>
      <p:sp>
        <p:nvSpPr>
          <p:cNvPr id="3" name="Content Placeholder 2"/>
          <p:cNvSpPr>
            <a:spLocks noGrp="1"/>
          </p:cNvSpPr>
          <p:nvPr>
            <p:ph sz="quarter" idx="1"/>
          </p:nvPr>
        </p:nvSpPr>
        <p:spPr/>
        <p:txBody>
          <a:bodyPr/>
          <a:lstStyle/>
          <a:p>
            <a:r>
              <a:rPr lang="en-US" dirty="0" smtClean="0"/>
              <a:t>Buddha</a:t>
            </a:r>
          </a:p>
          <a:p>
            <a:r>
              <a:rPr lang="en-US" dirty="0" smtClean="0"/>
              <a:t>Bodhisattva</a:t>
            </a:r>
          </a:p>
          <a:p>
            <a:r>
              <a:rPr lang="en-US" dirty="0" smtClean="0"/>
              <a:t>Disciples</a:t>
            </a:r>
          </a:p>
          <a:p>
            <a:endParaRPr lang="th-TH" dirty="0"/>
          </a:p>
        </p:txBody>
      </p:sp>
      <p:sp>
        <p:nvSpPr>
          <p:cNvPr id="4" name="Content Placeholder 3"/>
          <p:cNvSpPr>
            <a:spLocks noGrp="1"/>
          </p:cNvSpPr>
          <p:nvPr>
            <p:ph sz="quarter" idx="2"/>
          </p:nvPr>
        </p:nvSpPr>
        <p:spPr/>
        <p:txBody>
          <a:bodyPr/>
          <a:lstStyle/>
          <a:p>
            <a:r>
              <a:rPr lang="en-US" dirty="0" smtClean="0"/>
              <a:t>Footprint</a:t>
            </a:r>
          </a:p>
          <a:p>
            <a:r>
              <a:rPr lang="en-US" dirty="0" smtClean="0"/>
              <a:t>Throne</a:t>
            </a:r>
          </a:p>
          <a:p>
            <a:r>
              <a:rPr lang="en-US" dirty="0" smtClean="0"/>
              <a:t>Bodhi tree</a:t>
            </a:r>
          </a:p>
          <a:p>
            <a:r>
              <a:rPr lang="en-US" dirty="0" err="1" smtClean="0"/>
              <a:t>Dhammacakra</a:t>
            </a:r>
            <a:r>
              <a:rPr lang="en-US" dirty="0" smtClean="0"/>
              <a:t> wheel</a:t>
            </a:r>
          </a:p>
          <a:p>
            <a:endParaRPr lang="en-US" dirty="0" smtClean="0"/>
          </a:p>
          <a:p>
            <a:endParaRPr lang="th-TH" dirty="0"/>
          </a:p>
        </p:txBody>
      </p:sp>
    </p:spTree>
    <p:extLst>
      <p:ext uri="{BB962C8B-B14F-4D97-AF65-F5344CB8AC3E}">
        <p14:creationId xmlns:p14="http://schemas.microsoft.com/office/powerpoint/2010/main" val="1883066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r>
              <a:rPr lang="en-US" dirty="0" smtClean="0"/>
              <a:t>How to cast the </a:t>
            </a:r>
            <a:r>
              <a:rPr lang="en-US" dirty="0" err="1" smtClean="0"/>
              <a:t>Buddhacarka</a:t>
            </a:r>
            <a:endParaRPr lang="th-TH"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619672" y="767115"/>
            <a:ext cx="4219153" cy="5365397"/>
          </a:xfrm>
        </p:spPr>
      </p:pic>
    </p:spTree>
    <p:extLst>
      <p:ext uri="{BB962C8B-B14F-4D97-AF65-F5344CB8AC3E}">
        <p14:creationId xmlns:p14="http://schemas.microsoft.com/office/powerpoint/2010/main" val="1075291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1002</TotalTime>
  <Words>1449</Words>
  <Application>Microsoft Office PowerPoint</Application>
  <PresentationFormat>On-screen Show (4:3)</PresentationFormat>
  <Paragraphs>80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Buddhist Art  Sculpture – Buddha How to create buddha</vt:lpstr>
      <vt:lpstr>Three types of Arts</vt:lpstr>
      <vt:lpstr>Sculpture</vt:lpstr>
      <vt:lpstr>1. Deities/ gods</vt:lpstr>
      <vt:lpstr>3. Religious founder, prophet and his contemporary disciples </vt:lpstr>
      <vt:lpstr>3. Potency or authority of God (Sakti)  </vt:lpstr>
      <vt:lpstr>Why the sculpture of buddha was created?</vt:lpstr>
      <vt:lpstr>Buddha and his related objects</vt:lpstr>
      <vt:lpstr>How to cast the Buddhacarka</vt:lpstr>
      <vt:lpstr>A case study of a Phra Buddha Dhammacakra image</vt:lpstr>
      <vt:lpstr>Step 1: Sculpturing a clay mould</vt:lpstr>
      <vt:lpstr>PowerPoint Presentation</vt:lpstr>
      <vt:lpstr>Sculpturing a clay mold showing anatomy</vt:lpstr>
      <vt:lpstr>A Clay Mould of Buddha Dhammacakra</vt:lpstr>
      <vt:lpstr>Step 2: Sculpturing a beeswax mould</vt:lpstr>
      <vt:lpstr>Making a piece mould</vt:lpstr>
      <vt:lpstr>Step 3: Metal (gold) Casting</vt:lpstr>
      <vt:lpstr>PowerPoint Presentation</vt:lpstr>
      <vt:lpstr>Sculpturing a beeswax mould</vt:lpstr>
      <vt:lpstr>Emptying beeswax from the mould</vt:lpstr>
      <vt:lpstr>casting</vt:lpstr>
      <vt:lpstr>PowerPoint Presentation</vt:lpstr>
      <vt:lpstr>PowerPoint Presentation</vt:lpstr>
      <vt:lpstr>Sculptor</vt:lpstr>
    </vt:vector>
  </TitlesOfParts>
  <Company>sKz Community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Buddhist Art   Sculpture - Buddha</dc:title>
  <dc:creator>sKzXP</dc:creator>
  <cp:lastModifiedBy>sKzXP</cp:lastModifiedBy>
  <cp:revision>36</cp:revision>
  <dcterms:created xsi:type="dcterms:W3CDTF">2013-06-29T10:46:40Z</dcterms:created>
  <dcterms:modified xsi:type="dcterms:W3CDTF">2013-08-26T09:57:33Z</dcterms:modified>
</cp:coreProperties>
</file>