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42" r:id="rId3"/>
    <p:sldId id="265" r:id="rId4"/>
    <p:sldId id="286" r:id="rId5"/>
    <p:sldId id="332" r:id="rId6"/>
    <p:sldId id="289" r:id="rId7"/>
    <p:sldId id="290" r:id="rId8"/>
    <p:sldId id="291" r:id="rId9"/>
    <p:sldId id="333" r:id="rId10"/>
    <p:sldId id="294" r:id="rId11"/>
    <p:sldId id="300" r:id="rId12"/>
    <p:sldId id="301" r:id="rId13"/>
    <p:sldId id="302" r:id="rId14"/>
    <p:sldId id="330" r:id="rId15"/>
    <p:sldId id="303" r:id="rId16"/>
    <p:sldId id="334" r:id="rId17"/>
    <p:sldId id="304" r:id="rId18"/>
    <p:sldId id="305" r:id="rId19"/>
    <p:sldId id="306" r:id="rId20"/>
    <p:sldId id="307" r:id="rId21"/>
    <p:sldId id="329" r:id="rId22"/>
    <p:sldId id="343" r:id="rId23"/>
    <p:sldId id="308" r:id="rId24"/>
    <p:sldId id="335" r:id="rId25"/>
    <p:sldId id="309" r:id="rId26"/>
    <p:sldId id="310" r:id="rId27"/>
    <p:sldId id="311" r:id="rId28"/>
    <p:sldId id="312" r:id="rId29"/>
    <p:sldId id="313" r:id="rId30"/>
    <p:sldId id="314" r:id="rId31"/>
    <p:sldId id="341" r:id="rId32"/>
    <p:sldId id="331" r:id="rId33"/>
    <p:sldId id="315" r:id="rId34"/>
    <p:sldId id="336" r:id="rId35"/>
    <p:sldId id="316" r:id="rId36"/>
    <p:sldId id="317" r:id="rId37"/>
    <p:sldId id="319" r:id="rId38"/>
    <p:sldId id="339" r:id="rId39"/>
    <p:sldId id="320" r:id="rId40"/>
    <p:sldId id="337" r:id="rId41"/>
    <p:sldId id="318" r:id="rId42"/>
    <p:sldId id="284" r:id="rId43"/>
    <p:sldId id="340" r:id="rId44"/>
    <p:sldId id="325" r:id="rId45"/>
    <p:sldId id="338" r:id="rId46"/>
    <p:sldId id="322" r:id="rId47"/>
    <p:sldId id="323" r:id="rId48"/>
    <p:sldId id="324" r:id="rId49"/>
    <p:sldId id="328" r:id="rId50"/>
    <p:sldId id="345" r:id="rId51"/>
    <p:sldId id="346" r:id="rId52"/>
    <p:sldId id="347" r:id="rId53"/>
    <p:sldId id="348" r:id="rId54"/>
    <p:sldId id="349" r:id="rId55"/>
    <p:sldId id="350" r:id="rId56"/>
    <p:sldId id="351" r:id="rId57"/>
    <p:sldId id="352" r:id="rId58"/>
    <p:sldId id="354" r:id="rId59"/>
    <p:sldId id="355" r:id="rId60"/>
    <p:sldId id="353" r:id="rId61"/>
    <p:sldId id="344" r:id="rId62"/>
  </p:sldIdLst>
  <p:sldSz cx="9144000" cy="6858000" type="screen4x3"/>
  <p:notesSz cx="6858000" cy="91440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20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E3553931-62F9-4456-A12A-A9B5C2A1212D}" type="datetimeFigureOut">
              <a:rPr lang="th-TH" smtClean="0"/>
              <a:t>08/08/56</a:t>
            </a:fld>
            <a:endParaRPr lang="th-TH"/>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th-TH"/>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9E137CA0-BBB6-4C08-B67C-283CFC630923}" type="slidenum">
              <a:rPr lang="th-TH" smtClean="0"/>
              <a:t>‹#›</a:t>
            </a:fld>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553931-62F9-4456-A12A-A9B5C2A1212D}" type="datetimeFigureOut">
              <a:rPr lang="th-TH" smtClean="0"/>
              <a:t>08/08/56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137CA0-BBB6-4C08-B67C-283CFC630923}" type="slidenum">
              <a:rPr lang="th-TH" smtClean="0"/>
              <a:t>‹#›</a:t>
            </a:fld>
            <a:endParaRPr lang="th-T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3553931-62F9-4456-A12A-A9B5C2A1212D}" type="datetimeFigureOut">
              <a:rPr lang="th-TH" smtClean="0"/>
              <a:t>08/08/56</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9E137CA0-BBB6-4C08-B67C-283CFC630923}" type="slidenum">
              <a:rPr lang="th-TH" smtClean="0"/>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E3553931-62F9-4456-A12A-A9B5C2A1212D}" type="datetimeFigureOut">
              <a:rPr lang="th-TH" smtClean="0"/>
              <a:t>08/08/56</a:t>
            </a:fld>
            <a:endParaRPr lang="th-TH"/>
          </a:p>
        </p:txBody>
      </p:sp>
      <p:sp>
        <p:nvSpPr>
          <p:cNvPr id="9" name="Slide Number Placeholder 8"/>
          <p:cNvSpPr>
            <a:spLocks noGrp="1"/>
          </p:cNvSpPr>
          <p:nvPr>
            <p:ph type="sldNum" sz="quarter" idx="15"/>
          </p:nvPr>
        </p:nvSpPr>
        <p:spPr/>
        <p:txBody>
          <a:bodyPr rtlCol="0"/>
          <a:lstStyle/>
          <a:p>
            <a:fld id="{9E137CA0-BBB6-4C08-B67C-283CFC630923}" type="slidenum">
              <a:rPr lang="th-TH" smtClean="0"/>
              <a:t>‹#›</a:t>
            </a:fld>
            <a:endParaRPr lang="th-TH"/>
          </a:p>
        </p:txBody>
      </p:sp>
      <p:sp>
        <p:nvSpPr>
          <p:cNvPr id="10" name="Footer Placeholder 9"/>
          <p:cNvSpPr>
            <a:spLocks noGrp="1"/>
          </p:cNvSpPr>
          <p:nvPr>
            <p:ph type="ftr" sz="quarter" idx="16"/>
          </p:nvPr>
        </p:nvSpPr>
        <p:spPr/>
        <p:txBody>
          <a:bodyPr rtlCol="0"/>
          <a:lstStyle/>
          <a:p>
            <a:endParaRPr lang="th-T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E3553931-62F9-4456-A12A-A9B5C2A1212D}" type="datetimeFigureOut">
              <a:rPr lang="th-TH" smtClean="0"/>
              <a:t>08/08/56</a:t>
            </a:fld>
            <a:endParaRPr lang="th-TH"/>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th-TH"/>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9E137CA0-BBB6-4C08-B67C-283CFC630923}" type="slidenum">
              <a:rPr lang="th-TH" smtClean="0"/>
              <a:t>‹#›</a:t>
            </a:fld>
            <a:endParaRPr lang="th-TH"/>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3553931-62F9-4456-A12A-A9B5C2A1212D}" type="datetimeFigureOut">
              <a:rPr lang="th-TH" smtClean="0"/>
              <a:t>08/08/56</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9E137CA0-BBB6-4C08-B67C-283CFC630923}" type="slidenum">
              <a:rPr lang="th-TH" smtClean="0"/>
              <a:t>‹#›</a:t>
            </a:fld>
            <a:endParaRPr lang="th-TH"/>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3553931-62F9-4456-A12A-A9B5C2A1212D}" type="datetimeFigureOut">
              <a:rPr lang="th-TH" smtClean="0"/>
              <a:t>08/08/56</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9E137CA0-BBB6-4C08-B67C-283CFC630923}" type="slidenum">
              <a:rPr lang="th-TH" smtClean="0"/>
              <a:t>‹#›</a:t>
            </a:fld>
            <a:endParaRPr lang="th-TH"/>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E3553931-62F9-4456-A12A-A9B5C2A1212D}" type="datetimeFigureOut">
              <a:rPr lang="th-TH" smtClean="0"/>
              <a:t>08/08/56</a:t>
            </a:fld>
            <a:endParaRPr lang="th-TH"/>
          </a:p>
        </p:txBody>
      </p:sp>
      <p:sp>
        <p:nvSpPr>
          <p:cNvPr id="7" name="Slide Number Placeholder 6"/>
          <p:cNvSpPr>
            <a:spLocks noGrp="1"/>
          </p:cNvSpPr>
          <p:nvPr>
            <p:ph type="sldNum" sz="quarter" idx="11"/>
          </p:nvPr>
        </p:nvSpPr>
        <p:spPr/>
        <p:txBody>
          <a:bodyPr rtlCol="0"/>
          <a:lstStyle/>
          <a:p>
            <a:fld id="{9E137CA0-BBB6-4C08-B67C-283CFC630923}" type="slidenum">
              <a:rPr lang="th-TH" smtClean="0"/>
              <a:t>‹#›</a:t>
            </a:fld>
            <a:endParaRPr lang="th-TH"/>
          </a:p>
        </p:txBody>
      </p:sp>
      <p:sp>
        <p:nvSpPr>
          <p:cNvPr id="8" name="Footer Placeholder 7"/>
          <p:cNvSpPr>
            <a:spLocks noGrp="1"/>
          </p:cNvSpPr>
          <p:nvPr>
            <p:ph type="ftr" sz="quarter" idx="12"/>
          </p:nvPr>
        </p:nvSpPr>
        <p:spPr/>
        <p:txBody>
          <a:bodyPr rtlCol="0"/>
          <a:lstStyle/>
          <a:p>
            <a:endParaRPr lang="th-T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53931-62F9-4456-A12A-A9B5C2A1212D}" type="datetimeFigureOut">
              <a:rPr lang="th-TH" smtClean="0"/>
              <a:t>08/08/56</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9E137CA0-BBB6-4C08-B67C-283CFC630923}" type="slidenum">
              <a:rPr lang="th-TH" smtClean="0"/>
              <a:t>‹#›</a:t>
            </a:fld>
            <a:endParaRPr lang="th-T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E3553931-62F9-4456-A12A-A9B5C2A1212D}" type="datetimeFigureOut">
              <a:rPr lang="th-TH" smtClean="0"/>
              <a:t>08/08/56</a:t>
            </a:fld>
            <a:endParaRPr lang="th-TH"/>
          </a:p>
        </p:txBody>
      </p:sp>
      <p:sp>
        <p:nvSpPr>
          <p:cNvPr id="22" name="Slide Number Placeholder 21"/>
          <p:cNvSpPr>
            <a:spLocks noGrp="1"/>
          </p:cNvSpPr>
          <p:nvPr>
            <p:ph type="sldNum" sz="quarter" idx="15"/>
          </p:nvPr>
        </p:nvSpPr>
        <p:spPr/>
        <p:txBody>
          <a:bodyPr rtlCol="0"/>
          <a:lstStyle/>
          <a:p>
            <a:fld id="{9E137CA0-BBB6-4C08-B67C-283CFC630923}" type="slidenum">
              <a:rPr lang="th-TH" smtClean="0"/>
              <a:t>‹#›</a:t>
            </a:fld>
            <a:endParaRPr lang="th-TH"/>
          </a:p>
        </p:txBody>
      </p:sp>
      <p:sp>
        <p:nvSpPr>
          <p:cNvPr id="23" name="Footer Placeholder 22"/>
          <p:cNvSpPr>
            <a:spLocks noGrp="1"/>
          </p:cNvSpPr>
          <p:nvPr>
            <p:ph type="ftr" sz="quarter" idx="16"/>
          </p:nvPr>
        </p:nvSpPr>
        <p:spPr/>
        <p:txBody>
          <a:bodyPr rtlCol="0"/>
          <a:lstStyle/>
          <a:p>
            <a:endParaRPr lang="th-TH"/>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E3553931-62F9-4456-A12A-A9B5C2A1212D}" type="datetimeFigureOut">
              <a:rPr lang="th-TH" smtClean="0"/>
              <a:t>08/08/56</a:t>
            </a:fld>
            <a:endParaRPr lang="th-TH"/>
          </a:p>
        </p:txBody>
      </p:sp>
      <p:sp>
        <p:nvSpPr>
          <p:cNvPr id="18" name="Slide Number Placeholder 17"/>
          <p:cNvSpPr>
            <a:spLocks noGrp="1"/>
          </p:cNvSpPr>
          <p:nvPr>
            <p:ph type="sldNum" sz="quarter" idx="11"/>
          </p:nvPr>
        </p:nvSpPr>
        <p:spPr/>
        <p:txBody>
          <a:bodyPr rtlCol="0"/>
          <a:lstStyle/>
          <a:p>
            <a:fld id="{9E137CA0-BBB6-4C08-B67C-283CFC630923}" type="slidenum">
              <a:rPr lang="th-TH" smtClean="0"/>
              <a:t>‹#›</a:t>
            </a:fld>
            <a:endParaRPr lang="th-TH"/>
          </a:p>
        </p:txBody>
      </p:sp>
      <p:sp>
        <p:nvSpPr>
          <p:cNvPr id="21" name="Footer Placeholder 20"/>
          <p:cNvSpPr>
            <a:spLocks noGrp="1"/>
          </p:cNvSpPr>
          <p:nvPr>
            <p:ph type="ftr" sz="quarter" idx="12"/>
          </p:nvPr>
        </p:nvSpPr>
        <p:spPr/>
        <p:txBody>
          <a:bodyPr rtlCol="0"/>
          <a:lstStyle/>
          <a:p>
            <a:endParaRPr lang="th-T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E3553931-62F9-4456-A12A-A9B5C2A1212D}" type="datetimeFigureOut">
              <a:rPr lang="th-TH" smtClean="0"/>
              <a:t>08/08/56</a:t>
            </a:fld>
            <a:endParaRPr lang="th-TH"/>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th-TH"/>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E137CA0-BBB6-4C08-B67C-283CFC630923}" type="slidenum">
              <a:rPr lang="th-TH" smtClean="0"/>
              <a:t>‹#›</a:t>
            </a:fld>
            <a:endParaRPr lang="th-TH"/>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burmese-art.com/about-buddha-imag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332656"/>
            <a:ext cx="7704856" cy="3888432"/>
          </a:xfrm>
        </p:spPr>
        <p:txBody>
          <a:bodyPr>
            <a:noAutofit/>
          </a:bodyPr>
          <a:lstStyle/>
          <a:p>
            <a:r>
              <a:rPr lang="en-US" sz="4800" dirty="0" smtClean="0"/>
              <a:t>Buddhist Art </a:t>
            </a:r>
            <a:r>
              <a:rPr lang="en-US" sz="4800" dirty="0"/>
              <a:t/>
            </a:r>
            <a:br>
              <a:rPr lang="en-US" sz="4800" dirty="0"/>
            </a:br>
            <a:r>
              <a:rPr lang="en-US" sz="4800" dirty="0" smtClean="0"/>
              <a:t> Sculpture – </a:t>
            </a:r>
            <a:r>
              <a:rPr lang="en-US" sz="4800" dirty="0" smtClean="0"/>
              <a:t>Buddha</a:t>
            </a:r>
            <a:br>
              <a:rPr lang="en-US" sz="4800" dirty="0" smtClean="0"/>
            </a:br>
            <a:r>
              <a:rPr lang="en-US" sz="4800" dirty="0"/>
              <a:t/>
            </a:r>
            <a:br>
              <a:rPr lang="en-US" sz="4800" dirty="0"/>
            </a:br>
            <a:r>
              <a:rPr lang="en-US" sz="4800" dirty="0" smtClean="0"/>
              <a:t>Mudra – Hand gesture</a:t>
            </a:r>
            <a:r>
              <a:rPr lang="en-US" sz="4800" dirty="0" smtClean="0"/>
              <a:t/>
            </a:r>
            <a:br>
              <a:rPr lang="en-US" sz="4800" dirty="0" smtClean="0"/>
            </a:br>
            <a:r>
              <a:rPr lang="en-US" sz="5400" dirty="0"/>
              <a:t> </a:t>
            </a:r>
            <a:r>
              <a:rPr lang="en-US" sz="5400" dirty="0" smtClean="0"/>
              <a:t>      </a:t>
            </a:r>
            <a:r>
              <a:rPr lang="en-US" sz="4000" dirty="0" smtClean="0"/>
              <a:t> </a:t>
            </a:r>
            <a:endParaRPr lang="th-TH" sz="2800" dirty="0"/>
          </a:p>
        </p:txBody>
      </p:sp>
      <p:sp>
        <p:nvSpPr>
          <p:cNvPr id="3" name="Subtitle 2"/>
          <p:cNvSpPr>
            <a:spLocks noGrp="1"/>
          </p:cNvSpPr>
          <p:nvPr>
            <p:ph type="subTitle" idx="1"/>
          </p:nvPr>
        </p:nvSpPr>
        <p:spPr/>
        <p:txBody>
          <a:bodyPr/>
          <a:lstStyle/>
          <a:p>
            <a:endParaRPr lang="en-US" dirty="0"/>
          </a:p>
          <a:p>
            <a:r>
              <a:rPr lang="en-US" b="0" dirty="0"/>
              <a:t>Lectured by</a:t>
            </a:r>
          </a:p>
          <a:p>
            <a:r>
              <a:rPr lang="en-US" b="0" dirty="0"/>
              <a:t>Ven. </a:t>
            </a:r>
            <a:r>
              <a:rPr lang="en-US" b="0" dirty="0" err="1"/>
              <a:t>Phramaha</a:t>
            </a:r>
            <a:r>
              <a:rPr lang="en-US" b="0" dirty="0"/>
              <a:t> </a:t>
            </a:r>
            <a:r>
              <a:rPr lang="en-US" b="0" dirty="0" err="1"/>
              <a:t>Somphong</a:t>
            </a:r>
            <a:r>
              <a:rPr lang="en-US" b="0" dirty="0"/>
              <a:t> </a:t>
            </a:r>
            <a:r>
              <a:rPr lang="en-US" b="0" dirty="0" err="1"/>
              <a:t>Santacitto</a:t>
            </a:r>
            <a:r>
              <a:rPr lang="en-US" b="0" dirty="0"/>
              <a:t>, Ph.D.</a:t>
            </a:r>
            <a:endParaRPr lang="th-TH" b="0" dirty="0"/>
          </a:p>
          <a:p>
            <a:endParaRPr lang="th-TH" dirty="0"/>
          </a:p>
        </p:txBody>
      </p:sp>
    </p:spTree>
    <p:extLst>
      <p:ext uri="{BB962C8B-B14F-4D97-AF65-F5344CB8AC3E}">
        <p14:creationId xmlns:p14="http://schemas.microsoft.com/office/powerpoint/2010/main" val="24305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1052736"/>
            <a:ext cx="3657600" cy="5623520"/>
          </a:xfrm>
        </p:spPr>
        <p:txBody>
          <a:bodyPr/>
          <a:lstStyle/>
          <a:p>
            <a:r>
              <a:rPr lang="en-US" dirty="0" err="1"/>
              <a:t>Dvaravati</a:t>
            </a:r>
            <a:r>
              <a:rPr lang="en-US" dirty="0"/>
              <a:t> art - Buddha, protected by Naga in meditation posture. 8 - 11 </a:t>
            </a:r>
            <a:r>
              <a:rPr lang="en-US" dirty="0" err="1"/>
              <a:t>th</a:t>
            </a:r>
            <a:r>
              <a:rPr lang="en-US" dirty="0"/>
              <a:t> century A.D.</a:t>
            </a:r>
            <a:r>
              <a:rPr lang="en-US" dirty="0"/>
              <a:t/>
            </a:r>
            <a:br>
              <a:rPr lang="en-US" dirty="0"/>
            </a:br>
            <a:r>
              <a:rPr lang="en-US" dirty="0"/>
              <a:t>Found at Si </a:t>
            </a:r>
            <a:r>
              <a:rPr lang="en-US" dirty="0" err="1"/>
              <a:t>Mahosot</a:t>
            </a:r>
            <a:r>
              <a:rPr lang="en-US" dirty="0"/>
              <a:t>, </a:t>
            </a:r>
            <a:r>
              <a:rPr lang="en-US" dirty="0" err="1"/>
              <a:t>Prachinburi</a:t>
            </a:r>
            <a:r>
              <a:rPr lang="en-US" dirty="0"/>
              <a:t> province.</a:t>
            </a:r>
            <a:r>
              <a:rPr lang="en-US" dirty="0"/>
              <a:t/>
            </a:r>
            <a:br>
              <a:rPr lang="en-US" dirty="0"/>
            </a:br>
            <a:r>
              <a:rPr lang="en-US" dirty="0"/>
              <a:t>Now in the National Museum, Bangkok.</a:t>
            </a:r>
            <a:endParaRPr lang="th-TH" dirty="0"/>
          </a:p>
        </p:txBody>
      </p:sp>
      <p:pic>
        <p:nvPicPr>
          <p:cNvPr id="2050" name="Picture 2" descr="dvaravati art, meditation, dhyana mu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3741096" cy="4988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16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lstStyle/>
          <a:p>
            <a:r>
              <a:rPr lang="en-US" dirty="0"/>
              <a:t>Meditating</a:t>
            </a:r>
            <a:r>
              <a:rPr lang="en-US" dirty="0"/>
              <a:t/>
            </a:r>
            <a:br>
              <a:rPr lang="en-US" dirty="0"/>
            </a:br>
            <a:r>
              <a:rPr lang="en-US" dirty="0"/>
              <a:t>Sitting in the yoga posture. Note the right leg on top of the left, the right hand on top of the left hand.</a:t>
            </a:r>
            <a:r>
              <a:rPr lang="en-US" dirty="0"/>
              <a:t/>
            </a:r>
            <a:br>
              <a:rPr lang="en-US" dirty="0"/>
            </a:br>
            <a:r>
              <a:rPr lang="en-US" dirty="0"/>
              <a:t>Buddha image presently at </a:t>
            </a:r>
            <a:r>
              <a:rPr lang="en-US" dirty="0" err="1"/>
              <a:t>Phra</a:t>
            </a:r>
            <a:r>
              <a:rPr lang="en-US" dirty="0"/>
              <a:t> </a:t>
            </a:r>
            <a:r>
              <a:rPr lang="en-US" dirty="0" err="1"/>
              <a:t>Pathom</a:t>
            </a:r>
            <a:r>
              <a:rPr lang="en-US" dirty="0"/>
              <a:t> </a:t>
            </a:r>
            <a:r>
              <a:rPr lang="en-US" dirty="0" err="1"/>
              <a:t>Chedi</a:t>
            </a:r>
            <a:r>
              <a:rPr lang="en-US" dirty="0"/>
              <a:t>.</a:t>
            </a:r>
            <a:endParaRPr lang="th-TH" dirty="0"/>
          </a:p>
        </p:txBody>
      </p:sp>
      <p:pic>
        <p:nvPicPr>
          <p:cNvPr id="5122" name="Picture 2" descr="Buddha Image medit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94725"/>
            <a:ext cx="3793604" cy="505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67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4104456" cy="4543400"/>
          </a:xfrm>
        </p:spPr>
        <p:txBody>
          <a:bodyPr>
            <a:normAutofit/>
          </a:bodyPr>
          <a:lstStyle/>
          <a:p>
            <a:r>
              <a:rPr lang="en-US" dirty="0"/>
              <a:t>Sitting Buddha image, with the gesture of Meditation.</a:t>
            </a:r>
            <a:r>
              <a:rPr lang="en-US" dirty="0"/>
              <a:t/>
            </a:r>
            <a:br>
              <a:rPr lang="en-US" dirty="0"/>
            </a:br>
            <a:r>
              <a:rPr lang="en-US" dirty="0"/>
              <a:t>In the style of the Chiang </a:t>
            </a:r>
            <a:r>
              <a:rPr lang="en-US" dirty="0" err="1"/>
              <a:t>Saen</a:t>
            </a:r>
            <a:r>
              <a:rPr lang="en-US" dirty="0"/>
              <a:t> period.</a:t>
            </a:r>
            <a:r>
              <a:rPr lang="en-US" dirty="0"/>
              <a:t/>
            </a:r>
            <a:br>
              <a:rPr lang="en-US" dirty="0"/>
            </a:br>
            <a:r>
              <a:rPr lang="en-US" dirty="0"/>
              <a:t>Found at Chiang </a:t>
            </a:r>
            <a:r>
              <a:rPr lang="en-US" dirty="0" err="1"/>
              <a:t>Saen</a:t>
            </a:r>
            <a:r>
              <a:rPr lang="en-US" dirty="0"/>
              <a:t>, Chiang </a:t>
            </a:r>
            <a:r>
              <a:rPr lang="en-US" dirty="0" err="1"/>
              <a:t>Rai</a:t>
            </a:r>
            <a:r>
              <a:rPr lang="en-US" dirty="0"/>
              <a:t> province. </a:t>
            </a:r>
            <a:r>
              <a:rPr lang="en-US" dirty="0"/>
              <a:t/>
            </a:r>
            <a:br>
              <a:rPr lang="en-US" dirty="0"/>
            </a:br>
            <a:r>
              <a:rPr lang="en-US" dirty="0"/>
              <a:t>Image present in the cloister of the </a:t>
            </a:r>
            <a:r>
              <a:rPr lang="en-US" dirty="0" err="1"/>
              <a:t>Ubosoth</a:t>
            </a:r>
            <a:r>
              <a:rPr lang="en-US" dirty="0"/>
              <a:t> at </a:t>
            </a:r>
            <a:r>
              <a:rPr lang="en-US" dirty="0" err="1"/>
              <a:t>Wat</a:t>
            </a:r>
            <a:r>
              <a:rPr lang="en-US" dirty="0"/>
              <a:t> </a:t>
            </a:r>
            <a:r>
              <a:rPr lang="en-US" dirty="0" err="1"/>
              <a:t>Benchamabophit</a:t>
            </a:r>
            <a:r>
              <a:rPr lang="en-US" dirty="0"/>
              <a:t>, Bangkok.</a:t>
            </a:r>
            <a:endParaRPr lang="th-TH" dirty="0"/>
          </a:p>
        </p:txBody>
      </p:sp>
      <p:pic>
        <p:nvPicPr>
          <p:cNvPr id="4098" name="Picture 2" descr="Chiang Saen, Meditation, Sitting Budd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4212467"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67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lstStyle/>
          <a:p>
            <a:r>
              <a:rPr lang="en-US" dirty="0"/>
              <a:t>Buddha in Meditation, sheltered by Naga.</a:t>
            </a:r>
            <a:r>
              <a:rPr lang="en-US" dirty="0"/>
              <a:t/>
            </a:r>
            <a:br>
              <a:rPr lang="en-US" dirty="0"/>
            </a:br>
            <a:r>
              <a:rPr lang="en-US" dirty="0"/>
              <a:t>Khmer art, </a:t>
            </a:r>
            <a:r>
              <a:rPr lang="en-US" dirty="0" err="1"/>
              <a:t>Bayon</a:t>
            </a:r>
            <a:r>
              <a:rPr lang="en-US" dirty="0"/>
              <a:t> Style (1177-1230 A.D.) </a:t>
            </a:r>
            <a:r>
              <a:rPr lang="en-US" dirty="0"/>
              <a:t/>
            </a:r>
            <a:br>
              <a:rPr lang="en-US" dirty="0"/>
            </a:br>
            <a:r>
              <a:rPr lang="en-US" dirty="0"/>
              <a:t>National Museum </a:t>
            </a:r>
            <a:r>
              <a:rPr lang="en-US" dirty="0" err="1"/>
              <a:t>Prachinburi</a:t>
            </a:r>
            <a:endParaRPr lang="th-TH" dirty="0"/>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4248472" cy="56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467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Meditating Budd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2657475" cy="3810001"/>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9035" y="332656"/>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591907"/>
            <a:ext cx="27432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99992" y="4431500"/>
            <a:ext cx="3816424" cy="2308324"/>
          </a:xfrm>
          <a:prstGeom prst="rect">
            <a:avLst/>
          </a:prstGeom>
        </p:spPr>
        <p:txBody>
          <a:bodyPr wrap="square">
            <a:spAutoFit/>
          </a:bodyPr>
          <a:lstStyle/>
          <a:p>
            <a:r>
              <a:rPr lang="en-US" sz="1800" dirty="0" smtClean="0"/>
              <a:t>This </a:t>
            </a:r>
            <a:r>
              <a:rPr lang="en-US" sz="1800" dirty="0"/>
              <a:t>mudra is displayed by the fourth </a:t>
            </a:r>
            <a:r>
              <a:rPr lang="en-US" sz="1800" dirty="0" err="1"/>
              <a:t>Dhyani</a:t>
            </a:r>
            <a:r>
              <a:rPr lang="en-US" sz="1800" dirty="0"/>
              <a:t> Buddha </a:t>
            </a:r>
            <a:r>
              <a:rPr lang="en-US" sz="1800" dirty="0" err="1"/>
              <a:t>Amitabha</a:t>
            </a:r>
            <a:r>
              <a:rPr lang="en-US" sz="1800" dirty="0"/>
              <a:t>, also known as </a:t>
            </a:r>
            <a:r>
              <a:rPr lang="en-US" sz="1800" dirty="0" err="1"/>
              <a:t>Amitayus</a:t>
            </a:r>
            <a:r>
              <a:rPr lang="en-US" sz="1800" dirty="0"/>
              <a:t>. By meditating on him, the delusion of attachment becomes the wisdom of discernment. The </a:t>
            </a:r>
            <a:r>
              <a:rPr lang="en-US" sz="1800" dirty="0" err="1"/>
              <a:t>Dhyana</a:t>
            </a:r>
            <a:r>
              <a:rPr lang="en-US" sz="1800" dirty="0"/>
              <a:t> mudra helps mortals achieve this transformation.</a:t>
            </a:r>
            <a:endParaRPr lang="th-TH" sz="1800" dirty="0"/>
          </a:p>
        </p:txBody>
      </p:sp>
      <p:pic>
        <p:nvPicPr>
          <p:cNvPr id="2560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0055" y="4082386"/>
            <a:ext cx="1717959" cy="2775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86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2. </a:t>
            </a:r>
            <a:r>
              <a:rPr lang="en-US" b="1" dirty="0" err="1"/>
              <a:t>Bhumisparsa</a:t>
            </a:r>
            <a:r>
              <a:rPr lang="en-US" b="1" dirty="0"/>
              <a:t> Mudra :</a:t>
            </a:r>
            <a:r>
              <a:rPr lang="en-US" b="1" dirty="0"/>
              <a:t> </a:t>
            </a:r>
            <a:endParaRPr lang="th-TH" dirty="0"/>
          </a:p>
        </p:txBody>
      </p:sp>
      <p:sp>
        <p:nvSpPr>
          <p:cNvPr id="3" name="Content Placeholder 2"/>
          <p:cNvSpPr>
            <a:spLocks noGrp="1"/>
          </p:cNvSpPr>
          <p:nvPr>
            <p:ph sz="quarter" idx="1"/>
          </p:nvPr>
        </p:nvSpPr>
        <p:spPr>
          <a:xfrm>
            <a:off x="457200" y="1600200"/>
            <a:ext cx="8075240" cy="4873752"/>
          </a:xfrm>
        </p:spPr>
        <p:txBody>
          <a:bodyPr>
            <a:normAutofit fontScale="92500" lnSpcReduction="20000"/>
          </a:bodyPr>
          <a:lstStyle/>
          <a:p>
            <a:r>
              <a:rPr lang="en-US" dirty="0"/>
              <a:t>Subduing Mara, Calling the Earth to Witness.</a:t>
            </a:r>
            <a:r>
              <a:rPr lang="en-US" dirty="0"/>
              <a:t/>
            </a:r>
            <a:br>
              <a:rPr lang="en-US" dirty="0"/>
            </a:br>
            <a:r>
              <a:rPr lang="en-US" dirty="0"/>
              <a:t>The left hand lies in the lap, palm upward. The right hand bends over the right knee, with fingers slightly touching the ground. </a:t>
            </a:r>
            <a:r>
              <a:rPr lang="en-US" dirty="0"/>
              <a:t/>
            </a:r>
            <a:br>
              <a:rPr lang="en-US" dirty="0"/>
            </a:br>
            <a:r>
              <a:rPr lang="en-US" dirty="0"/>
              <a:t>During meditation, Siddhartha is subjected to many temptations many posed by the evil </a:t>
            </a:r>
            <a:r>
              <a:rPr lang="en-US" i="1" dirty="0"/>
              <a:t>Mara, </a:t>
            </a:r>
            <a:r>
              <a:rPr lang="en-US" dirty="0"/>
              <a:t>who bombards him with his demons , monsters, violent storms and his three seductive daughters. The Buddha remains steadfast. Then to testify to </a:t>
            </a:r>
            <a:r>
              <a:rPr lang="en-US" i="1" dirty="0"/>
              <a:t>Mara </a:t>
            </a:r>
            <a:r>
              <a:rPr lang="en-US" dirty="0"/>
              <a:t>of his meritorious past, he points to the earth with his hand and calls the Earth Goddess. </a:t>
            </a:r>
            <a:r>
              <a:rPr lang="en-US" dirty="0" err="1"/>
              <a:t>Thorani</a:t>
            </a:r>
            <a:r>
              <a:rPr lang="en-US" dirty="0"/>
              <a:t>, the Earth Goddess rises from the ground and wrings the water from her long black hair, by this action raising a torrential flood that drowns </a:t>
            </a:r>
            <a:r>
              <a:rPr lang="en-US" i="1" dirty="0"/>
              <a:t>Mara </a:t>
            </a:r>
            <a:r>
              <a:rPr lang="en-US" dirty="0"/>
              <a:t>and his army of demons. </a:t>
            </a:r>
            <a:r>
              <a:rPr lang="en-US" dirty="0"/>
              <a:t/>
            </a:r>
            <a:br>
              <a:rPr lang="en-US" dirty="0"/>
            </a:br>
            <a:r>
              <a:rPr lang="en-US" dirty="0"/>
              <a:t>This gesture symbolizes enlightenment, as well as steadfastness (imperturbability). It is easily the most common Buddha gesture in Thai </a:t>
            </a:r>
            <a:r>
              <a:rPr lang="en-US" dirty="0" err="1"/>
              <a:t>wats</a:t>
            </a:r>
            <a:r>
              <a:rPr lang="en-US" dirty="0"/>
              <a:t>.</a:t>
            </a:r>
            <a:endParaRPr lang="th-TH" dirty="0"/>
          </a:p>
        </p:txBody>
      </p:sp>
    </p:spTree>
    <p:extLst>
      <p:ext uri="{BB962C8B-B14F-4D97-AF65-F5344CB8AC3E}">
        <p14:creationId xmlns:p14="http://schemas.microsoft.com/office/powerpoint/2010/main" val="421644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dirty="0"/>
          </a:p>
        </p:txBody>
      </p:sp>
      <p:sp>
        <p:nvSpPr>
          <p:cNvPr id="3" name="Content Placeholder 2"/>
          <p:cNvSpPr>
            <a:spLocks noGrp="1"/>
          </p:cNvSpPr>
          <p:nvPr>
            <p:ph sz="quarter" idx="1"/>
          </p:nvPr>
        </p:nvSpPr>
        <p:spPr>
          <a:xfrm>
            <a:off x="5220072" y="1600200"/>
            <a:ext cx="3528392" cy="4873752"/>
          </a:xfrm>
        </p:spPr>
        <p:txBody>
          <a:bodyPr/>
          <a:lstStyle/>
          <a:p>
            <a:r>
              <a:rPr lang="en-US" b="1" dirty="0" err="1"/>
              <a:t>Bhumisparsa</a:t>
            </a:r>
            <a:r>
              <a:rPr lang="en-US" b="1" dirty="0"/>
              <a:t> Mudra</a:t>
            </a:r>
            <a:r>
              <a:rPr lang="en-US" dirty="0"/>
              <a:t/>
            </a:r>
            <a:br>
              <a:rPr lang="en-US" dirty="0"/>
            </a:br>
            <a:r>
              <a:rPr lang="en-US" dirty="0"/>
              <a:t>Touching the earth as Gautama did, to invoke the earth as witness to the truth of his words.</a:t>
            </a:r>
            <a:endParaRPr lang="th-TH"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4032448"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509120"/>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574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lstStyle/>
          <a:p>
            <a:r>
              <a:rPr lang="en-US" dirty="0"/>
              <a:t>Bronze Buddha Subduing Mara </a:t>
            </a:r>
            <a:r>
              <a:rPr lang="en-US" dirty="0"/>
              <a:t/>
            </a:r>
            <a:br>
              <a:rPr lang="en-US" dirty="0"/>
            </a:br>
            <a:r>
              <a:rPr lang="en-US" dirty="0"/>
              <a:t>2nd period of U-Thong Style, 15th Century </a:t>
            </a:r>
            <a:r>
              <a:rPr lang="en-US" dirty="0"/>
              <a:t/>
            </a:r>
            <a:br>
              <a:rPr lang="en-US" dirty="0"/>
            </a:br>
            <a:r>
              <a:rPr lang="en-US" dirty="0"/>
              <a:t>From </a:t>
            </a:r>
            <a:r>
              <a:rPr lang="en-US" dirty="0" err="1"/>
              <a:t>Wat</a:t>
            </a:r>
            <a:r>
              <a:rPr lang="en-US" dirty="0"/>
              <a:t> </a:t>
            </a:r>
            <a:r>
              <a:rPr lang="en-US" dirty="0" err="1"/>
              <a:t>Mahathat</a:t>
            </a:r>
            <a:r>
              <a:rPr lang="en-US" dirty="0"/>
              <a:t> ,</a:t>
            </a:r>
            <a:r>
              <a:rPr lang="en-US" dirty="0" err="1"/>
              <a:t>Sukhothai</a:t>
            </a:r>
            <a:r>
              <a:rPr lang="en-US" dirty="0"/>
              <a:t> </a:t>
            </a:r>
            <a:r>
              <a:rPr lang="en-US" dirty="0"/>
              <a:t/>
            </a:r>
            <a:br>
              <a:rPr lang="en-US" dirty="0"/>
            </a:br>
            <a:r>
              <a:rPr lang="en-US" dirty="0"/>
              <a:t>Presently at </a:t>
            </a:r>
            <a:r>
              <a:rPr lang="en-US" dirty="0" err="1"/>
              <a:t>Ramkhamhaeng</a:t>
            </a:r>
            <a:r>
              <a:rPr lang="en-US" dirty="0"/>
              <a:t> National Museum, </a:t>
            </a:r>
            <a:r>
              <a:rPr lang="en-US" dirty="0" err="1"/>
              <a:t>Sukhothai</a:t>
            </a:r>
            <a:endParaRPr lang="th-TH"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720" y="284470"/>
            <a:ext cx="3920143" cy="653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702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5004048" y="1916832"/>
            <a:ext cx="3657600" cy="4543400"/>
          </a:xfrm>
        </p:spPr>
        <p:txBody>
          <a:bodyPr>
            <a:normAutofit fontScale="77500" lnSpcReduction="20000"/>
          </a:bodyPr>
          <a:lstStyle/>
          <a:p>
            <a:r>
              <a:rPr lang="en-US" dirty="0"/>
              <a:t>Subduing Mara - Calling the Earth to Witness</a:t>
            </a:r>
            <a:r>
              <a:rPr lang="en-US" dirty="0"/>
              <a:t/>
            </a:r>
            <a:br>
              <a:rPr lang="en-US" dirty="0"/>
            </a:br>
            <a:r>
              <a:rPr lang="en-US" dirty="0"/>
              <a:t>[the most common representation of the Buddha in Thailand]</a:t>
            </a:r>
            <a:r>
              <a:rPr lang="en-US" dirty="0"/>
              <a:t/>
            </a:r>
            <a:br>
              <a:rPr lang="en-US" dirty="0"/>
            </a:br>
            <a:r>
              <a:rPr lang="en-US" dirty="0"/>
              <a:t>The left hand rests on the lap, the right hand points to the ground, slightly touching it.</a:t>
            </a:r>
            <a:r>
              <a:rPr lang="en-US" dirty="0"/>
              <a:t/>
            </a:r>
            <a:br>
              <a:rPr lang="en-US" dirty="0"/>
            </a:br>
            <a:r>
              <a:rPr lang="en-US" dirty="0"/>
              <a:t>Mara (representing evil) and his horde offer all kinds of earthly 'pleasures' such as riches, power, women. However, the Bodhisattva scorns it all, and continues to contemplate. </a:t>
            </a:r>
            <a:r>
              <a:rPr lang="en-US" dirty="0"/>
              <a:t/>
            </a:r>
            <a:br>
              <a:rPr lang="en-US" dirty="0"/>
            </a:br>
            <a:r>
              <a:rPr lang="en-US" dirty="0"/>
              <a:t>Buddha image presently at </a:t>
            </a:r>
            <a:r>
              <a:rPr lang="en-US" dirty="0" err="1"/>
              <a:t>Phra</a:t>
            </a:r>
            <a:r>
              <a:rPr lang="en-US" dirty="0"/>
              <a:t> </a:t>
            </a:r>
            <a:r>
              <a:rPr lang="en-US" dirty="0" err="1"/>
              <a:t>Pathom</a:t>
            </a:r>
            <a:r>
              <a:rPr lang="en-US" dirty="0"/>
              <a:t> </a:t>
            </a:r>
            <a:r>
              <a:rPr lang="en-US" dirty="0" err="1"/>
              <a:t>Chedi</a:t>
            </a:r>
            <a:r>
              <a:rPr lang="en-US" dirty="0"/>
              <a:t>.</a:t>
            </a:r>
            <a:endParaRPr lang="th-TH"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415846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0239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4104456" cy="4543400"/>
          </a:xfrm>
        </p:spPr>
        <p:txBody>
          <a:bodyPr>
            <a:normAutofit/>
          </a:bodyPr>
          <a:lstStyle/>
          <a:p>
            <a:r>
              <a:rPr lang="en-US" dirty="0"/>
              <a:t>Buddha Image with the Gesture of Subduing Mara.</a:t>
            </a:r>
            <a:r>
              <a:rPr lang="en-US" dirty="0"/>
              <a:t/>
            </a:r>
            <a:br>
              <a:rPr lang="en-US" dirty="0"/>
            </a:br>
            <a:r>
              <a:rPr lang="en-US" dirty="0"/>
              <a:t>(15th century A.D.) </a:t>
            </a:r>
            <a:r>
              <a:rPr lang="en-US" dirty="0"/>
              <a:t/>
            </a:r>
            <a:br>
              <a:rPr lang="en-US" dirty="0"/>
            </a:br>
            <a:r>
              <a:rPr lang="en-US" dirty="0"/>
              <a:t>National Museum </a:t>
            </a:r>
            <a:r>
              <a:rPr lang="en-US" dirty="0" err="1"/>
              <a:t>Prachinburi</a:t>
            </a:r>
            <a:endParaRPr lang="th-TH"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20688"/>
            <a:ext cx="4212468"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94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0"/>
            <a:ext cx="2736819" cy="4671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Callout 1"/>
          <p:cNvSpPr/>
          <p:nvPr/>
        </p:nvSpPr>
        <p:spPr>
          <a:xfrm>
            <a:off x="4932040" y="476673"/>
            <a:ext cx="1584176" cy="1080120"/>
          </a:xfrm>
          <a:prstGeom prst="wedgeEllipseCallout">
            <a:avLst>
              <a:gd name="adj1" fmla="val 102855"/>
              <a:gd name="adj2" fmla="val 2116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Cloud Callout 2"/>
          <p:cNvSpPr/>
          <p:nvPr/>
        </p:nvSpPr>
        <p:spPr>
          <a:xfrm>
            <a:off x="2447725" y="476673"/>
            <a:ext cx="936104" cy="778846"/>
          </a:xfrm>
          <a:prstGeom prst="cloudCallout">
            <a:avLst>
              <a:gd name="adj1" fmla="val -3777"/>
              <a:gd name="adj2" fmla="val 1873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959986"/>
            <a:ext cx="1602355" cy="2204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77" y="4437112"/>
            <a:ext cx="22860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073" y="3268666"/>
            <a:ext cx="22860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2777" y="5661248"/>
            <a:ext cx="22860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0176" y="4437112"/>
            <a:ext cx="22860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805264"/>
            <a:ext cx="22860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1585" y="4688294"/>
            <a:ext cx="22860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50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lstStyle/>
          <a:p>
            <a:r>
              <a:rPr lang="en-US" dirty="0"/>
              <a:t>Buddha at </a:t>
            </a:r>
            <a:r>
              <a:rPr lang="en-US" dirty="0" err="1"/>
              <a:t>Wat</a:t>
            </a:r>
            <a:r>
              <a:rPr lang="en-US" dirty="0"/>
              <a:t> </a:t>
            </a:r>
            <a:r>
              <a:rPr lang="en-US" dirty="0" err="1"/>
              <a:t>Mahathat</a:t>
            </a:r>
            <a:r>
              <a:rPr lang="en-US" dirty="0"/>
              <a:t>, </a:t>
            </a:r>
            <a:r>
              <a:rPr lang="en-US" dirty="0" err="1"/>
              <a:t>Sukhothai</a:t>
            </a:r>
            <a:r>
              <a:rPr lang="en-US" dirty="0"/>
              <a:t> Historical Park.</a:t>
            </a:r>
            <a:endParaRPr lang="th-TH"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32048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283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554427"/>
            <a:ext cx="4176464" cy="6121829"/>
          </a:xfrm>
        </p:spPr>
        <p:txBody>
          <a:bodyPr>
            <a:normAutofit fontScale="62500" lnSpcReduction="20000"/>
          </a:bodyPr>
          <a:lstStyle/>
          <a:p>
            <a:r>
              <a:rPr lang="en-US" dirty="0"/>
              <a:t>Literally </a:t>
            </a:r>
            <a:r>
              <a:rPr lang="en-US" dirty="0" err="1"/>
              <a:t>Bhumisparsha</a:t>
            </a:r>
            <a:r>
              <a:rPr lang="en-US" dirty="0"/>
              <a:t> translates into 'touching the earth'. It is more commonly known as the 'earth witness' mudra. This mudra, formed with all five fingers of the right hand extended to touch the ground, symbolizes the Buddha's enlightenment under the </a:t>
            </a:r>
            <a:r>
              <a:rPr lang="en-US" dirty="0" err="1"/>
              <a:t>bodhi</a:t>
            </a:r>
            <a:r>
              <a:rPr lang="en-US" dirty="0"/>
              <a:t> tree, when he summoned the earth goddess, </a:t>
            </a:r>
            <a:r>
              <a:rPr lang="en-US" dirty="0" err="1"/>
              <a:t>Sthavara</a:t>
            </a:r>
            <a:r>
              <a:rPr lang="en-US" dirty="0"/>
              <a:t>, to bear witness to his attainment of enlightenment. The right hand, placed upon the right knee in earth-pressing mudra, and complemented by the left hand-which is held flat in the lap in the </a:t>
            </a:r>
            <a:r>
              <a:rPr lang="en-US" dirty="0" err="1"/>
              <a:t>dhyana</a:t>
            </a:r>
            <a:r>
              <a:rPr lang="en-US" dirty="0"/>
              <a:t> mudra of meditation, symbolizes the union of method and wisdom, </a:t>
            </a:r>
            <a:r>
              <a:rPr lang="en-US" dirty="0" err="1"/>
              <a:t>samasara</a:t>
            </a:r>
            <a:r>
              <a:rPr lang="en-US" dirty="0"/>
              <a:t> and nirvana, and also the realizations of the conventional and ultimate truths. It is in this posture that </a:t>
            </a:r>
            <a:r>
              <a:rPr lang="en-US" dirty="0" err="1"/>
              <a:t>Shakyamuni</a:t>
            </a:r>
            <a:r>
              <a:rPr lang="en-US" dirty="0"/>
              <a:t> overcame the obstructions of Mara while meditating on Truth.</a:t>
            </a:r>
          </a:p>
          <a:p>
            <a:endParaRPr lang="en-US" dirty="0"/>
          </a:p>
          <a:p>
            <a:r>
              <a:rPr lang="en-US" dirty="0"/>
              <a:t>The second </a:t>
            </a:r>
            <a:r>
              <a:rPr lang="en-US" dirty="0" err="1"/>
              <a:t>Dhyani</a:t>
            </a:r>
            <a:r>
              <a:rPr lang="en-US" dirty="0"/>
              <a:t> Buddha </a:t>
            </a:r>
            <a:r>
              <a:rPr lang="en-US" dirty="0" err="1"/>
              <a:t>Akshobhya</a:t>
            </a:r>
            <a:r>
              <a:rPr lang="en-US" dirty="0"/>
              <a:t> is depicted in this mudra. He is believed to transform the delusion of anger into mirror-like wisdom. It is this metamorphosis that the </a:t>
            </a:r>
            <a:r>
              <a:rPr lang="en-US" dirty="0" err="1"/>
              <a:t>Bhumisparsha</a:t>
            </a:r>
            <a:r>
              <a:rPr lang="en-US" dirty="0"/>
              <a:t> mudra helps in bringing about.</a:t>
            </a:r>
            <a:endParaRPr lang="th-TH"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54427"/>
            <a:ext cx="4043376"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075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32856"/>
            <a:ext cx="2927058" cy="3809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815" y="164420"/>
            <a:ext cx="2781297" cy="371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764704"/>
            <a:ext cx="3096344" cy="479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345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3. </a:t>
            </a:r>
            <a:r>
              <a:rPr lang="en-US" b="1" dirty="0" err="1"/>
              <a:t>Abhaya</a:t>
            </a:r>
            <a:r>
              <a:rPr lang="en-US" b="1" dirty="0"/>
              <a:t> Mudra</a:t>
            </a:r>
            <a:r>
              <a:rPr lang="en-US" b="1" dirty="0" smtClean="0"/>
              <a:t>:</a:t>
            </a:r>
            <a:r>
              <a:rPr lang="en-US" b="1" dirty="0"/>
              <a:t> </a:t>
            </a:r>
            <a:endParaRPr lang="th-TH" dirty="0"/>
          </a:p>
        </p:txBody>
      </p:sp>
      <p:sp>
        <p:nvSpPr>
          <p:cNvPr id="3" name="Content Placeholder 2"/>
          <p:cNvSpPr>
            <a:spLocks noGrp="1"/>
          </p:cNvSpPr>
          <p:nvPr>
            <p:ph sz="quarter" idx="1"/>
          </p:nvPr>
        </p:nvSpPr>
        <p:spPr>
          <a:xfrm>
            <a:off x="457200" y="1600200"/>
            <a:ext cx="8075240" cy="4873752"/>
          </a:xfrm>
        </p:spPr>
        <p:txBody>
          <a:bodyPr>
            <a:normAutofit/>
          </a:bodyPr>
          <a:lstStyle/>
          <a:p>
            <a:r>
              <a:rPr lang="en-US" dirty="0"/>
              <a:t>Imparting Fearlessness (Reassurance).</a:t>
            </a:r>
            <a:r>
              <a:rPr lang="en-US" dirty="0"/>
              <a:t/>
            </a:r>
            <a:br>
              <a:rPr lang="en-US" dirty="0"/>
            </a:br>
            <a:r>
              <a:rPr lang="en-US" dirty="0"/>
              <a:t>This gesture is made with the hand raised and the palm facing outwards, fingers extended pointing upward. The wrist is bent at a right angle with the forearm. The gesture is sometimes made with both hands. Sometimes the </a:t>
            </a:r>
            <a:r>
              <a:rPr lang="en-US" dirty="0" err="1"/>
              <a:t>Abhaya</a:t>
            </a:r>
            <a:r>
              <a:rPr lang="en-US" dirty="0"/>
              <a:t> Mudra is made with one hand, while another Mudra (such as </a:t>
            </a:r>
            <a:r>
              <a:rPr lang="en-US" dirty="0" err="1"/>
              <a:t>Varuda</a:t>
            </a:r>
            <a:r>
              <a:rPr lang="en-US" dirty="0"/>
              <a:t> Mudra) is made with the other hand.</a:t>
            </a:r>
            <a:r>
              <a:rPr lang="en-US" dirty="0"/>
              <a:t/>
            </a:r>
            <a:br>
              <a:rPr lang="en-US" dirty="0"/>
            </a:br>
            <a:r>
              <a:rPr lang="en-US" dirty="0"/>
              <a:t>The Buddha may be either standing, sitting or walking.</a:t>
            </a:r>
            <a:endParaRPr lang="th-TH" dirty="0"/>
          </a:p>
        </p:txBody>
      </p:sp>
    </p:spTree>
    <p:extLst>
      <p:ext uri="{BB962C8B-B14F-4D97-AF65-F5344CB8AC3E}">
        <p14:creationId xmlns:p14="http://schemas.microsoft.com/office/powerpoint/2010/main" val="41129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24128" y="1556792"/>
            <a:ext cx="2915816" cy="4873752"/>
          </a:xfrm>
        </p:spPr>
        <p:txBody>
          <a:bodyPr>
            <a:normAutofit/>
          </a:bodyPr>
          <a:lstStyle/>
          <a:p>
            <a:r>
              <a:rPr lang="en-US" b="1" dirty="0"/>
              <a:t>The Gesture of Fearlessness</a:t>
            </a:r>
            <a:r>
              <a:rPr lang="en-US" dirty="0"/>
              <a:t> (</a:t>
            </a:r>
            <a:r>
              <a:rPr lang="en-US" i="1" dirty="0" err="1"/>
              <a:t>Abhaya</a:t>
            </a:r>
            <a:r>
              <a:rPr lang="en-US" i="1" dirty="0"/>
              <a:t> Mudra)</a:t>
            </a:r>
            <a:r>
              <a:rPr lang="en-US" dirty="0"/>
              <a:t> the right hand slightly elevated, the palm turned outwards, also called the Gesture of Renunciation.</a:t>
            </a:r>
            <a:endParaRPr lang="th-TH"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6869"/>
            <a:ext cx="3672408" cy="520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3" y="4756957"/>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83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1403648" y="5157192"/>
            <a:ext cx="6897960" cy="1519064"/>
          </a:xfrm>
        </p:spPr>
        <p:txBody>
          <a:bodyPr>
            <a:normAutofit fontScale="92500" lnSpcReduction="20000"/>
          </a:bodyPr>
          <a:lstStyle/>
          <a:p>
            <a:r>
              <a:rPr lang="en-US" dirty="0"/>
              <a:t>Seated Buddha Image, displaying the Hand Gesture of </a:t>
            </a:r>
            <a:r>
              <a:rPr lang="en-US" dirty="0" err="1"/>
              <a:t>Abhaya</a:t>
            </a:r>
            <a:r>
              <a:rPr lang="en-US" dirty="0"/>
              <a:t> Mudra. The Buddha Image is holding threads connected to various parts of the </a:t>
            </a:r>
            <a:r>
              <a:rPr lang="en-US" dirty="0" err="1"/>
              <a:t>Ubosoth</a:t>
            </a:r>
            <a:r>
              <a:rPr lang="en-US" dirty="0"/>
              <a:t> (part of religious </a:t>
            </a:r>
            <a:r>
              <a:rPr lang="en-US" dirty="0" err="1"/>
              <a:t>ceromony</a:t>
            </a:r>
            <a:r>
              <a:rPr lang="en-US" dirty="0"/>
              <a:t>) at </a:t>
            </a:r>
            <a:r>
              <a:rPr lang="en-US" dirty="0" err="1"/>
              <a:t>Wat</a:t>
            </a:r>
            <a:r>
              <a:rPr lang="en-US" dirty="0"/>
              <a:t> </a:t>
            </a:r>
            <a:r>
              <a:rPr lang="en-US" dirty="0" err="1"/>
              <a:t>Thammikarat</a:t>
            </a:r>
            <a:r>
              <a:rPr lang="en-US" dirty="0"/>
              <a:t>, Ayutthaya.</a:t>
            </a:r>
            <a:endParaRPr lang="th-TH"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38267"/>
            <a:ext cx="6048672"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351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5004048" y="1916832"/>
            <a:ext cx="3657600" cy="4543400"/>
          </a:xfrm>
        </p:spPr>
        <p:txBody>
          <a:bodyPr>
            <a:normAutofit fontScale="92500"/>
          </a:bodyPr>
          <a:lstStyle/>
          <a:p>
            <a:r>
              <a:rPr lang="en-US" dirty="0"/>
              <a:t>Standing Buddha image, with the gesture of Forbidding the Relatives from Fighting.</a:t>
            </a:r>
            <a:r>
              <a:rPr lang="en-US" dirty="0"/>
              <a:t/>
            </a:r>
            <a:br>
              <a:rPr lang="en-US" dirty="0"/>
            </a:br>
            <a:r>
              <a:rPr lang="en-US" dirty="0"/>
              <a:t>In the style of the </a:t>
            </a:r>
            <a:r>
              <a:rPr lang="en-US" dirty="0" err="1"/>
              <a:t>Lopburi</a:t>
            </a:r>
            <a:r>
              <a:rPr lang="en-US" dirty="0"/>
              <a:t> period.</a:t>
            </a:r>
            <a:r>
              <a:rPr lang="en-US" dirty="0"/>
              <a:t/>
            </a:r>
            <a:br>
              <a:rPr lang="en-US" dirty="0"/>
            </a:br>
            <a:r>
              <a:rPr lang="en-US" dirty="0"/>
              <a:t>Cast and enlarged from an ancient model. </a:t>
            </a:r>
            <a:r>
              <a:rPr lang="en-US" dirty="0"/>
              <a:t/>
            </a:r>
            <a:br>
              <a:rPr lang="en-US" dirty="0"/>
            </a:br>
            <a:r>
              <a:rPr lang="en-US" dirty="0"/>
              <a:t>Image present in the cloister of the </a:t>
            </a:r>
            <a:r>
              <a:rPr lang="en-US" dirty="0" err="1"/>
              <a:t>Ubosoth</a:t>
            </a:r>
            <a:r>
              <a:rPr lang="en-US" dirty="0"/>
              <a:t> at </a:t>
            </a:r>
            <a:r>
              <a:rPr lang="en-US" dirty="0" err="1"/>
              <a:t>Wat</a:t>
            </a:r>
            <a:r>
              <a:rPr lang="en-US" dirty="0"/>
              <a:t> </a:t>
            </a:r>
            <a:r>
              <a:rPr lang="en-US" dirty="0" err="1"/>
              <a:t>Benchamabophit</a:t>
            </a:r>
            <a:r>
              <a:rPr lang="en-US" dirty="0"/>
              <a:t>, Bangkok.</a:t>
            </a:r>
            <a:endParaRPr lang="th-TH"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3240360"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365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4104456" cy="4543400"/>
          </a:xfrm>
        </p:spPr>
        <p:txBody>
          <a:bodyPr>
            <a:normAutofit/>
          </a:bodyPr>
          <a:lstStyle/>
          <a:p>
            <a:r>
              <a:rPr lang="en-US" dirty="0"/>
              <a:t>Standing Buddha image with the Gesture of Calming the Ocean.</a:t>
            </a:r>
            <a:r>
              <a:rPr lang="en-US" dirty="0"/>
              <a:t/>
            </a:r>
            <a:br>
              <a:rPr lang="en-US" dirty="0"/>
            </a:br>
            <a:r>
              <a:rPr lang="en-US" dirty="0"/>
              <a:t>Ayutthaya Style. The Buddha is in Royal Attire. (16-17th Century A.D.) </a:t>
            </a:r>
            <a:r>
              <a:rPr lang="en-US" dirty="0"/>
              <a:t/>
            </a:r>
            <a:br>
              <a:rPr lang="en-US" dirty="0"/>
            </a:br>
            <a:r>
              <a:rPr lang="en-US" dirty="0"/>
              <a:t>National Museum </a:t>
            </a:r>
            <a:r>
              <a:rPr lang="en-US" dirty="0" err="1"/>
              <a:t>Prachinburi</a:t>
            </a:r>
            <a:endParaRPr lang="th-TH"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76672"/>
            <a:ext cx="2095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7038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normAutofit fontScale="92500" lnSpcReduction="20000"/>
          </a:bodyPr>
          <a:lstStyle/>
          <a:p>
            <a:r>
              <a:rPr lang="en-US" dirty="0"/>
              <a:t>Standing Buddha image, with the gesture of Forbidding the Relatives from Fighting.</a:t>
            </a:r>
            <a:r>
              <a:rPr lang="en-US" dirty="0"/>
              <a:t/>
            </a:r>
            <a:br>
              <a:rPr lang="en-US" dirty="0"/>
            </a:br>
            <a:r>
              <a:rPr lang="en-US" dirty="0"/>
              <a:t>Wearing the attributes of Royalty.</a:t>
            </a:r>
            <a:r>
              <a:rPr lang="en-US" dirty="0"/>
              <a:t/>
            </a:r>
            <a:br>
              <a:rPr lang="en-US" dirty="0"/>
            </a:br>
            <a:r>
              <a:rPr lang="en-US" dirty="0"/>
              <a:t>In the style of the </a:t>
            </a:r>
            <a:r>
              <a:rPr lang="en-US" dirty="0" err="1"/>
              <a:t>Lopburi</a:t>
            </a:r>
            <a:r>
              <a:rPr lang="en-US" dirty="0"/>
              <a:t> period.</a:t>
            </a:r>
            <a:r>
              <a:rPr lang="en-US" dirty="0"/>
              <a:t/>
            </a:r>
            <a:br>
              <a:rPr lang="en-US" dirty="0"/>
            </a:br>
            <a:r>
              <a:rPr lang="en-US" dirty="0"/>
              <a:t>From </a:t>
            </a:r>
            <a:r>
              <a:rPr lang="en-US" dirty="0" err="1"/>
              <a:t>Wat</a:t>
            </a:r>
            <a:r>
              <a:rPr lang="en-US" dirty="0"/>
              <a:t> </a:t>
            </a:r>
            <a:r>
              <a:rPr lang="en-US" dirty="0" err="1"/>
              <a:t>Tewarat</a:t>
            </a:r>
            <a:r>
              <a:rPr lang="en-US" dirty="0"/>
              <a:t>, Bangkok. </a:t>
            </a:r>
            <a:r>
              <a:rPr lang="en-US" dirty="0"/>
              <a:t/>
            </a:r>
            <a:br>
              <a:rPr lang="en-US" dirty="0"/>
            </a:br>
            <a:r>
              <a:rPr lang="en-US" dirty="0"/>
              <a:t>Image present in the courtyard behind the </a:t>
            </a:r>
            <a:r>
              <a:rPr lang="en-US" dirty="0" err="1"/>
              <a:t>Ubosoth</a:t>
            </a:r>
            <a:r>
              <a:rPr lang="en-US" dirty="0"/>
              <a:t> at </a:t>
            </a:r>
            <a:r>
              <a:rPr lang="en-US" dirty="0" err="1"/>
              <a:t>Wat</a:t>
            </a:r>
            <a:r>
              <a:rPr lang="en-US" dirty="0"/>
              <a:t> </a:t>
            </a:r>
            <a:r>
              <a:rPr lang="en-US" dirty="0" err="1"/>
              <a:t>Benchamabophit</a:t>
            </a:r>
            <a:r>
              <a:rPr lang="en-US" dirty="0"/>
              <a:t>, Bangkok.</a:t>
            </a:r>
            <a:endParaRPr lang="th-TH"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68423"/>
            <a:ext cx="2857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021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4104456" cy="4543400"/>
          </a:xfrm>
        </p:spPr>
        <p:txBody>
          <a:bodyPr>
            <a:normAutofit/>
          </a:bodyPr>
          <a:lstStyle/>
          <a:p>
            <a:r>
              <a:rPr lang="en-US" dirty="0" smtClean="0"/>
              <a:t> </a:t>
            </a:r>
            <a:r>
              <a:rPr lang="en-US" dirty="0"/>
              <a:t>Walking Buddha image with the gesture of Imparting Fearlessness.</a:t>
            </a:r>
            <a:r>
              <a:rPr lang="en-US" dirty="0"/>
              <a:t/>
            </a:r>
            <a:br>
              <a:rPr lang="en-US" dirty="0"/>
            </a:br>
            <a:r>
              <a:rPr lang="en-US" dirty="0"/>
              <a:t>In the style of the </a:t>
            </a:r>
            <a:r>
              <a:rPr lang="en-US" dirty="0" err="1"/>
              <a:t>Sukhothai</a:t>
            </a:r>
            <a:r>
              <a:rPr lang="en-US" dirty="0"/>
              <a:t> period.</a:t>
            </a:r>
            <a:r>
              <a:rPr lang="en-US" dirty="0"/>
              <a:t/>
            </a:r>
            <a:br>
              <a:rPr lang="en-US" dirty="0"/>
            </a:br>
            <a:r>
              <a:rPr lang="en-US" dirty="0"/>
              <a:t>From </a:t>
            </a:r>
            <a:r>
              <a:rPr lang="en-US" dirty="0" err="1"/>
              <a:t>Wat</a:t>
            </a:r>
            <a:r>
              <a:rPr lang="en-US" dirty="0"/>
              <a:t> </a:t>
            </a:r>
            <a:r>
              <a:rPr lang="en-US" dirty="0" err="1"/>
              <a:t>Mahathat</a:t>
            </a:r>
            <a:r>
              <a:rPr lang="en-US" dirty="0"/>
              <a:t>, Bangkok. </a:t>
            </a:r>
            <a:r>
              <a:rPr lang="en-US" dirty="0"/>
              <a:t/>
            </a:r>
            <a:br>
              <a:rPr lang="en-US" dirty="0"/>
            </a:br>
            <a:r>
              <a:rPr lang="en-US" dirty="0"/>
              <a:t>Image present in the cloister of the </a:t>
            </a:r>
            <a:r>
              <a:rPr lang="en-US" dirty="0" err="1"/>
              <a:t>Ubosoth</a:t>
            </a:r>
            <a:r>
              <a:rPr lang="en-US" dirty="0"/>
              <a:t> at </a:t>
            </a:r>
            <a:r>
              <a:rPr lang="en-US" dirty="0" err="1"/>
              <a:t>Wat</a:t>
            </a:r>
            <a:r>
              <a:rPr lang="en-US" dirty="0"/>
              <a:t> </a:t>
            </a:r>
            <a:r>
              <a:rPr lang="en-US" dirty="0" err="1"/>
              <a:t>Benchamabophit</a:t>
            </a:r>
            <a:r>
              <a:rPr lang="en-US" dirty="0"/>
              <a:t>, Bangkok.</a:t>
            </a:r>
            <a:endParaRPr lang="th-TH" dirty="0"/>
          </a:p>
        </p:txBody>
      </p:sp>
      <p:pic>
        <p:nvPicPr>
          <p:cNvPr id="15362" name="Picture 2" descr="Imparitng Fearlessness, Abhaya Mudra, Budd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791" y="404664"/>
            <a:ext cx="190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5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Buddha and his related objects</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700808"/>
            <a:ext cx="3657600" cy="4471392"/>
          </a:xfrm>
        </p:spPr>
        <p:txBody>
          <a:bodyPr>
            <a:normAutofit fontScale="92500" lnSpcReduction="10000"/>
          </a:bodyPr>
          <a:lstStyle/>
          <a:p>
            <a:r>
              <a:rPr lang="en-US" dirty="0" smtClean="0"/>
              <a:t>Buddha</a:t>
            </a:r>
          </a:p>
          <a:p>
            <a:r>
              <a:rPr lang="en-US" dirty="0" smtClean="0"/>
              <a:t>Bodhisattva</a:t>
            </a:r>
          </a:p>
          <a:p>
            <a:r>
              <a:rPr lang="en-US" dirty="0" smtClean="0"/>
              <a:t>Disciples</a:t>
            </a:r>
          </a:p>
          <a:p>
            <a:endParaRPr lang="th-TH" dirty="0"/>
          </a:p>
        </p:txBody>
      </p:sp>
      <p:sp>
        <p:nvSpPr>
          <p:cNvPr id="4" name="Content Placeholder 3"/>
          <p:cNvSpPr>
            <a:spLocks noGrp="1"/>
          </p:cNvSpPr>
          <p:nvPr>
            <p:ph sz="quarter" idx="2"/>
          </p:nvPr>
        </p:nvSpPr>
        <p:spPr>
          <a:xfrm>
            <a:off x="4270248" y="1600200"/>
            <a:ext cx="4334200" cy="4572000"/>
          </a:xfrm>
        </p:spPr>
        <p:txBody>
          <a:bodyPr>
            <a:normAutofit fontScale="92500" lnSpcReduction="10000"/>
          </a:bodyPr>
          <a:lstStyle/>
          <a:p>
            <a:r>
              <a:rPr lang="en-US" b="1" dirty="0" smtClean="0">
                <a:effectLst>
                  <a:outerShdw blurRad="38100" dist="38100" dir="2700000" algn="tl">
                    <a:srgbClr val="000000">
                      <a:alpha val="43137"/>
                    </a:srgbClr>
                  </a:outerShdw>
                </a:effectLst>
              </a:rPr>
              <a:t>Depictions of the Buddha (Aniconic symbols)</a:t>
            </a:r>
          </a:p>
          <a:p>
            <a:pPr marL="822960" lvl="1" indent="-457200">
              <a:buFont typeface="+mj-lt"/>
              <a:buAutoNum type="alphaLcParenR"/>
            </a:pPr>
            <a:r>
              <a:rPr lang="en-US" dirty="0" smtClean="0"/>
              <a:t>Footprint</a:t>
            </a:r>
            <a:endParaRPr lang="en-US" dirty="0" smtClean="0"/>
          </a:p>
          <a:p>
            <a:pPr marL="822960" lvl="1" indent="-457200">
              <a:buFont typeface="+mj-lt"/>
              <a:buAutoNum type="alphaLcParenR"/>
            </a:pPr>
            <a:r>
              <a:rPr lang="en-US" dirty="0" err="1" smtClean="0"/>
              <a:t>Dhammacakra</a:t>
            </a:r>
            <a:r>
              <a:rPr lang="en-US" dirty="0" smtClean="0"/>
              <a:t> wheel</a:t>
            </a:r>
          </a:p>
          <a:p>
            <a:pPr marL="822960" lvl="1" indent="-457200">
              <a:buFont typeface="+mj-lt"/>
              <a:buAutoNum type="alphaLcParenR"/>
            </a:pPr>
            <a:r>
              <a:rPr lang="en-US" dirty="0" smtClean="0"/>
              <a:t>Wheel </a:t>
            </a:r>
          </a:p>
          <a:p>
            <a:pPr marL="822960" lvl="1" indent="-457200">
              <a:buFont typeface="+mj-lt"/>
              <a:buAutoNum type="alphaLcParenR"/>
            </a:pPr>
            <a:r>
              <a:rPr lang="en-US" dirty="0" smtClean="0"/>
              <a:t>Pillar </a:t>
            </a:r>
          </a:p>
          <a:p>
            <a:pPr marL="822960" lvl="1" indent="-457200">
              <a:buFont typeface="+mj-lt"/>
              <a:buAutoNum type="alphaLcParenR"/>
            </a:pPr>
            <a:r>
              <a:rPr lang="en-US" dirty="0" smtClean="0"/>
              <a:t>Fiery energy portrayed as a halo or aureole</a:t>
            </a:r>
          </a:p>
          <a:p>
            <a:pPr marL="822960" lvl="1" indent="-457200">
              <a:buFont typeface="+mj-lt"/>
              <a:buAutoNum type="alphaLcParenR"/>
            </a:pPr>
            <a:r>
              <a:rPr lang="en-US" dirty="0" smtClean="0"/>
              <a:t>An </a:t>
            </a:r>
            <a:r>
              <a:rPr lang="en-US" dirty="0" err="1" smtClean="0"/>
              <a:t>umbrealla</a:t>
            </a:r>
            <a:r>
              <a:rPr lang="en-US" dirty="0" smtClean="0"/>
              <a:t> (usually with multiple tiers</a:t>
            </a:r>
          </a:p>
          <a:p>
            <a:pPr marL="822960" lvl="1" indent="-457200">
              <a:buFont typeface="+mj-lt"/>
              <a:buAutoNum type="alphaLcParenR"/>
            </a:pPr>
            <a:r>
              <a:rPr lang="en-US" dirty="0" smtClean="0"/>
              <a:t>Lotus</a:t>
            </a:r>
          </a:p>
          <a:p>
            <a:pPr marL="822960" lvl="1" indent="-457200">
              <a:buFont typeface="+mj-lt"/>
              <a:buAutoNum type="alphaLcParenR"/>
            </a:pPr>
            <a:r>
              <a:rPr lang="en-US" dirty="0" smtClean="0"/>
              <a:t>Stupa </a:t>
            </a:r>
          </a:p>
          <a:p>
            <a:pPr marL="822960" lvl="1" indent="-457200">
              <a:buFont typeface="+mj-lt"/>
              <a:buAutoNum type="alphaLcParenR"/>
            </a:pPr>
            <a:r>
              <a:rPr lang="en-US" dirty="0" smtClean="0"/>
              <a:t>Throne</a:t>
            </a:r>
          </a:p>
          <a:p>
            <a:pPr marL="822960" lvl="1" indent="-457200">
              <a:buFont typeface="+mj-lt"/>
              <a:buAutoNum type="alphaLcParenR"/>
            </a:pPr>
            <a:r>
              <a:rPr lang="en-US" dirty="0" smtClean="0"/>
              <a:t>Bodhi </a:t>
            </a:r>
            <a:r>
              <a:rPr lang="en-US" dirty="0"/>
              <a:t>tree</a:t>
            </a:r>
          </a:p>
          <a:p>
            <a:pPr lvl="1"/>
            <a:endParaRPr lang="en-US" dirty="0" smtClean="0"/>
          </a:p>
          <a:p>
            <a:endParaRPr lang="en-US" dirty="0" smtClean="0"/>
          </a:p>
          <a:p>
            <a:endParaRPr lang="th-TH" dirty="0"/>
          </a:p>
        </p:txBody>
      </p:sp>
    </p:spTree>
    <p:extLst>
      <p:ext uri="{BB962C8B-B14F-4D97-AF65-F5344CB8AC3E}">
        <p14:creationId xmlns:p14="http://schemas.microsoft.com/office/powerpoint/2010/main" val="1883066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normAutofit/>
          </a:bodyPr>
          <a:lstStyle/>
          <a:p>
            <a:r>
              <a:rPr lang="en-US" dirty="0"/>
              <a:t>Walking Buddha, </a:t>
            </a:r>
            <a:r>
              <a:rPr lang="en-US" dirty="0" err="1"/>
              <a:t>Sukhothai</a:t>
            </a:r>
            <a:r>
              <a:rPr lang="en-US" dirty="0"/>
              <a:t> Historical Park</a:t>
            </a:r>
            <a:endParaRPr lang="th-TH" dirty="0"/>
          </a:p>
        </p:txBody>
      </p:sp>
      <p:pic>
        <p:nvPicPr>
          <p:cNvPr id="14338" name="Picture 2" descr="sukhothai, abhaya mu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3995936"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890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32656"/>
            <a:ext cx="4104456"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292080" y="3248803"/>
            <a:ext cx="3384376" cy="1754326"/>
          </a:xfrm>
          <a:prstGeom prst="rect">
            <a:avLst/>
          </a:prstGeom>
        </p:spPr>
        <p:txBody>
          <a:bodyPr wrap="square">
            <a:spAutoFit/>
          </a:bodyPr>
          <a:lstStyle/>
          <a:p>
            <a:r>
              <a:rPr lang="en-US" sz="1800" dirty="0"/>
              <a:t>Statue of the Buddha with his hand upraised in the </a:t>
            </a:r>
            <a:r>
              <a:rPr lang="en-US" sz="1800" dirty="0" err="1"/>
              <a:t>abhāya</a:t>
            </a:r>
            <a:r>
              <a:rPr lang="en-US" sz="1800" dirty="0"/>
              <a:t> </a:t>
            </a:r>
            <a:r>
              <a:rPr lang="en-US" sz="1800" dirty="0" err="1"/>
              <a:t>mudrā</a:t>
            </a:r>
            <a:r>
              <a:rPr lang="en-US" sz="1800" dirty="0"/>
              <a:t> position. He is draped with monastic robes, with the right shoulder bare. (</a:t>
            </a:r>
            <a:r>
              <a:rPr lang="en-US" sz="1800" dirty="0" err="1"/>
              <a:t>Phutthamonthon</a:t>
            </a:r>
            <a:r>
              <a:rPr lang="en-US" sz="1800" dirty="0"/>
              <a:t>, Thailand)</a:t>
            </a:r>
            <a:endParaRPr lang="th-TH" sz="1800" dirty="0"/>
          </a:p>
        </p:txBody>
      </p:sp>
    </p:spTree>
    <p:extLst>
      <p:ext uri="{BB962C8B-B14F-4D97-AF65-F5344CB8AC3E}">
        <p14:creationId xmlns:p14="http://schemas.microsoft.com/office/powerpoint/2010/main" val="3391731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98" y="276109"/>
            <a:ext cx="332316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954" y="260648"/>
            <a:ext cx="15430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0"/>
            <a:ext cx="1964634" cy="650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242009"/>
            <a:ext cx="2162197" cy="6168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0021" y="4034175"/>
            <a:ext cx="166620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573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4. </a:t>
            </a:r>
            <a:r>
              <a:rPr lang="en-US" b="1" dirty="0" err="1"/>
              <a:t>Vitarka</a:t>
            </a:r>
            <a:r>
              <a:rPr lang="en-US" b="1" dirty="0"/>
              <a:t> Mudra </a:t>
            </a:r>
            <a:endParaRPr lang="th-TH" dirty="0"/>
          </a:p>
        </p:txBody>
      </p:sp>
      <p:sp>
        <p:nvSpPr>
          <p:cNvPr id="3" name="Content Placeholder 2"/>
          <p:cNvSpPr>
            <a:spLocks noGrp="1"/>
          </p:cNvSpPr>
          <p:nvPr>
            <p:ph sz="quarter" idx="1"/>
          </p:nvPr>
        </p:nvSpPr>
        <p:spPr>
          <a:xfrm>
            <a:off x="457200" y="1600200"/>
            <a:ext cx="8075240" cy="4873752"/>
          </a:xfrm>
        </p:spPr>
        <p:txBody>
          <a:bodyPr>
            <a:normAutofit/>
          </a:bodyPr>
          <a:lstStyle/>
          <a:p>
            <a:r>
              <a:rPr lang="en-US" dirty="0"/>
              <a:t>Teaching, Giving Instruction, Reason.</a:t>
            </a:r>
            <a:r>
              <a:rPr lang="en-US" dirty="0"/>
              <a:t/>
            </a:r>
            <a:br>
              <a:rPr lang="en-US" dirty="0"/>
            </a:br>
            <a:r>
              <a:rPr lang="en-US" dirty="0"/>
              <a:t>The hand is held closer to the chest than in the </a:t>
            </a:r>
            <a:r>
              <a:rPr lang="en-US" dirty="0" err="1"/>
              <a:t>Abhaya</a:t>
            </a:r>
            <a:r>
              <a:rPr lang="en-US" dirty="0"/>
              <a:t> Mudra. The palm is facing outward. A circle is made with the index finger and the thumb. The other three fingers point upward. Initially made with the right hand, later on the gesture is often portrayed with both hands.</a:t>
            </a:r>
            <a:r>
              <a:rPr lang="en-US" dirty="0"/>
              <a:t/>
            </a:r>
            <a:br>
              <a:rPr lang="en-US" dirty="0"/>
            </a:br>
            <a:r>
              <a:rPr lang="en-US" dirty="0"/>
              <a:t>Common gesture in </a:t>
            </a:r>
            <a:r>
              <a:rPr lang="en-US" dirty="0" err="1"/>
              <a:t>Dvaravati</a:t>
            </a:r>
            <a:r>
              <a:rPr lang="en-US" dirty="0"/>
              <a:t> Buddha images.</a:t>
            </a:r>
            <a:r>
              <a:rPr lang="en-US" dirty="0"/>
              <a:t/>
            </a:r>
            <a:br>
              <a:rPr lang="en-US" dirty="0"/>
            </a:br>
            <a:r>
              <a:rPr lang="en-US" dirty="0"/>
              <a:t>Sometimes also substituted for the </a:t>
            </a:r>
            <a:r>
              <a:rPr lang="en-US" dirty="0" err="1"/>
              <a:t>Dharmachakra</a:t>
            </a:r>
            <a:r>
              <a:rPr lang="en-US" dirty="0"/>
              <a:t> Mudra (see below). </a:t>
            </a:r>
            <a:r>
              <a:rPr lang="en-US" dirty="0"/>
              <a:t/>
            </a:r>
            <a:br>
              <a:rPr lang="en-US" dirty="0"/>
            </a:br>
            <a:r>
              <a:rPr lang="en-US" dirty="0"/>
              <a:t>The </a:t>
            </a:r>
            <a:r>
              <a:rPr lang="en-US" dirty="0" err="1"/>
              <a:t>Vitarka</a:t>
            </a:r>
            <a:r>
              <a:rPr lang="en-US" dirty="0"/>
              <a:t> Mudra can be made while in sitting or standing position.</a:t>
            </a:r>
            <a:endParaRPr lang="th-TH" dirty="0"/>
          </a:p>
        </p:txBody>
      </p:sp>
    </p:spTree>
    <p:extLst>
      <p:ext uri="{BB962C8B-B14F-4D97-AF65-F5344CB8AC3E}">
        <p14:creationId xmlns:p14="http://schemas.microsoft.com/office/powerpoint/2010/main" val="3770140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sz="quarter" idx="1"/>
          </p:nvPr>
        </p:nvSpPr>
        <p:spPr>
          <a:xfrm>
            <a:off x="5282977" y="717596"/>
            <a:ext cx="3312368" cy="4873752"/>
          </a:xfrm>
        </p:spPr>
        <p:txBody>
          <a:bodyPr>
            <a:normAutofit/>
          </a:bodyPr>
          <a:lstStyle/>
          <a:p>
            <a:r>
              <a:rPr lang="en-US" b="1" dirty="0"/>
              <a:t>The Gesture of Debate </a:t>
            </a:r>
            <a:r>
              <a:rPr lang="en-US" dirty="0"/>
              <a:t>explaining the Buddha’s teachings</a:t>
            </a:r>
            <a:r>
              <a:rPr lang="en-US" i="1" dirty="0"/>
              <a:t> (</a:t>
            </a:r>
            <a:r>
              <a:rPr lang="en-US" i="1" dirty="0" err="1"/>
              <a:t>Vitaka</a:t>
            </a:r>
            <a:r>
              <a:rPr lang="en-US" i="1" dirty="0"/>
              <a:t> Mudra) </a:t>
            </a:r>
            <a:r>
              <a:rPr lang="en-US" dirty="0"/>
              <a:t>with the hands raised and the tips of the forefingers and the thumbs touch each other.</a:t>
            </a:r>
            <a:endParaRPr lang="th-TH"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270531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97152"/>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653136"/>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958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normAutofit fontScale="92500" lnSpcReduction="10000"/>
          </a:bodyPr>
          <a:lstStyle/>
          <a:p>
            <a:r>
              <a:rPr lang="en-US" dirty="0"/>
              <a:t>Buddha, wearing the attributes of Royalty, in the Khmer style of the </a:t>
            </a:r>
            <a:r>
              <a:rPr lang="en-US" dirty="0" err="1"/>
              <a:t>Lopburi</a:t>
            </a:r>
            <a:r>
              <a:rPr lang="en-US" dirty="0"/>
              <a:t> period.</a:t>
            </a:r>
            <a:r>
              <a:rPr lang="en-US" dirty="0"/>
              <a:t/>
            </a:r>
            <a:br>
              <a:rPr lang="en-US" dirty="0"/>
            </a:br>
            <a:r>
              <a:rPr lang="en-US" dirty="0"/>
              <a:t>With the gesture (see right hand) of preaching. Cast and enlarged from an old model. </a:t>
            </a:r>
            <a:r>
              <a:rPr lang="en-US" dirty="0"/>
              <a:t/>
            </a:r>
            <a:br>
              <a:rPr lang="en-US" dirty="0"/>
            </a:br>
            <a:r>
              <a:rPr lang="en-US" dirty="0"/>
              <a:t>Image present in the cloister of the </a:t>
            </a:r>
            <a:r>
              <a:rPr lang="en-US" dirty="0" err="1"/>
              <a:t>Ubosoth</a:t>
            </a:r>
            <a:r>
              <a:rPr lang="en-US" dirty="0"/>
              <a:t> at </a:t>
            </a:r>
            <a:r>
              <a:rPr lang="en-US" dirty="0" err="1"/>
              <a:t>Wat</a:t>
            </a:r>
            <a:r>
              <a:rPr lang="en-US" dirty="0"/>
              <a:t> </a:t>
            </a:r>
            <a:r>
              <a:rPr lang="en-US" dirty="0" err="1"/>
              <a:t>Benchamabophit</a:t>
            </a:r>
            <a:r>
              <a:rPr lang="en-US" dirty="0"/>
              <a:t>, Bangkok.</a:t>
            </a:r>
            <a:endParaRPr lang="th-TH"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369821"/>
            <a:ext cx="190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023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5004048" y="1916832"/>
            <a:ext cx="3657600" cy="4543400"/>
          </a:xfrm>
        </p:spPr>
        <p:txBody>
          <a:bodyPr>
            <a:normAutofit/>
          </a:bodyPr>
          <a:lstStyle/>
          <a:p>
            <a:r>
              <a:rPr lang="en-US" dirty="0"/>
              <a:t>Stone carving of scene from the Buddha's life. </a:t>
            </a:r>
            <a:r>
              <a:rPr lang="en-US" dirty="0" err="1"/>
              <a:t>Dvaravati</a:t>
            </a:r>
            <a:r>
              <a:rPr lang="en-US" dirty="0"/>
              <a:t> art 7th-11th century A.D. The Lord Buddha is seated in so-called 'European' fashion. </a:t>
            </a:r>
            <a:r>
              <a:rPr lang="en-US" dirty="0"/>
              <a:t/>
            </a:r>
            <a:br>
              <a:rPr lang="en-US" dirty="0"/>
            </a:br>
            <a:r>
              <a:rPr lang="en-US" dirty="0" err="1"/>
              <a:t>Phra</a:t>
            </a:r>
            <a:r>
              <a:rPr lang="en-US" dirty="0"/>
              <a:t> </a:t>
            </a:r>
            <a:r>
              <a:rPr lang="en-US" dirty="0" err="1"/>
              <a:t>Pathom</a:t>
            </a:r>
            <a:r>
              <a:rPr lang="en-US" dirty="0"/>
              <a:t> </a:t>
            </a:r>
            <a:r>
              <a:rPr lang="en-US" dirty="0" err="1"/>
              <a:t>Chedi</a:t>
            </a:r>
            <a:r>
              <a:rPr lang="en-US" dirty="0"/>
              <a:t> National Museum (</a:t>
            </a:r>
            <a:r>
              <a:rPr lang="en-US" dirty="0" err="1"/>
              <a:t>Nakhon</a:t>
            </a:r>
            <a:r>
              <a:rPr lang="en-US" dirty="0"/>
              <a:t> </a:t>
            </a:r>
            <a:r>
              <a:rPr lang="en-US" dirty="0" err="1"/>
              <a:t>Pathom</a:t>
            </a:r>
            <a:r>
              <a:rPr lang="en-US" dirty="0"/>
              <a:t>)</a:t>
            </a:r>
            <a:r>
              <a:rPr lang="en-US" dirty="0"/>
              <a:t/>
            </a:r>
            <a:br>
              <a:rPr lang="en-US" dirty="0"/>
            </a:br>
            <a:r>
              <a:rPr lang="en-US" dirty="0"/>
              <a:t>Original found at </a:t>
            </a:r>
            <a:r>
              <a:rPr lang="en-US" dirty="0" err="1"/>
              <a:t>Wat</a:t>
            </a:r>
            <a:r>
              <a:rPr lang="en-US" dirty="0"/>
              <a:t> </a:t>
            </a:r>
            <a:r>
              <a:rPr lang="en-US" dirty="0" err="1"/>
              <a:t>Sai</a:t>
            </a:r>
            <a:r>
              <a:rPr lang="en-US" dirty="0"/>
              <a:t>, </a:t>
            </a:r>
            <a:r>
              <a:rPr lang="en-US" dirty="0" err="1"/>
              <a:t>Nakhon</a:t>
            </a:r>
            <a:r>
              <a:rPr lang="en-US" dirty="0"/>
              <a:t> </a:t>
            </a:r>
            <a:r>
              <a:rPr lang="en-US" dirty="0" err="1"/>
              <a:t>Pathom</a:t>
            </a:r>
            <a:endParaRPr lang="th-TH"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34" y="620688"/>
            <a:ext cx="4320480"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458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lstStyle/>
          <a:p>
            <a:r>
              <a:rPr lang="en-US" dirty="0" err="1"/>
              <a:t>Dharavati</a:t>
            </a:r>
            <a:r>
              <a:rPr lang="en-US" dirty="0"/>
              <a:t> art - Standing Buddha with two hands displaying </a:t>
            </a:r>
            <a:r>
              <a:rPr lang="en-US" dirty="0" err="1"/>
              <a:t>Vitarka</a:t>
            </a:r>
            <a:r>
              <a:rPr lang="en-US" dirty="0"/>
              <a:t> Mudra. 7- 9 </a:t>
            </a:r>
            <a:r>
              <a:rPr lang="en-US" dirty="0" err="1"/>
              <a:t>th</a:t>
            </a:r>
            <a:r>
              <a:rPr lang="en-US" dirty="0"/>
              <a:t> century A.D.</a:t>
            </a:r>
            <a:r>
              <a:rPr lang="en-US" dirty="0"/>
              <a:t/>
            </a:r>
            <a:br>
              <a:rPr lang="en-US" dirty="0"/>
            </a:br>
            <a:r>
              <a:rPr lang="en-US" dirty="0"/>
              <a:t>Found at Si </a:t>
            </a:r>
            <a:r>
              <a:rPr lang="en-US" dirty="0" err="1"/>
              <a:t>Mahosot</a:t>
            </a:r>
            <a:r>
              <a:rPr lang="en-US" dirty="0"/>
              <a:t>.</a:t>
            </a:r>
            <a:r>
              <a:rPr lang="en-US" dirty="0"/>
              <a:t/>
            </a:r>
            <a:br>
              <a:rPr lang="en-US" dirty="0"/>
            </a:br>
            <a:r>
              <a:rPr lang="en-US" dirty="0"/>
              <a:t>Now present at National Museum, </a:t>
            </a:r>
            <a:r>
              <a:rPr lang="en-US" dirty="0" err="1"/>
              <a:t>Prachinburi</a:t>
            </a:r>
            <a:r>
              <a:rPr lang="en-US" dirty="0"/>
              <a:t>.</a:t>
            </a:r>
            <a:endParaRPr lang="th-TH"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71500"/>
            <a:ext cx="1905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296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4168" y="2276872"/>
            <a:ext cx="2646040" cy="1815882"/>
          </a:xfrm>
          <a:prstGeom prst="rect">
            <a:avLst/>
          </a:prstGeom>
        </p:spPr>
        <p:txBody>
          <a:bodyPr wrap="square">
            <a:spAutoFit/>
          </a:bodyPr>
          <a:lstStyle/>
          <a:p>
            <a:r>
              <a:rPr lang="en-US" dirty="0" err="1"/>
              <a:t>Vitarka</a:t>
            </a:r>
            <a:r>
              <a:rPr lang="en-US" dirty="0"/>
              <a:t> </a:t>
            </a:r>
            <a:r>
              <a:rPr lang="en-US" dirty="0" err="1"/>
              <a:t>mudrā</a:t>
            </a:r>
            <a:r>
              <a:rPr lang="en-US" dirty="0"/>
              <a:t>, </a:t>
            </a:r>
            <a:r>
              <a:rPr lang="en-US" dirty="0" err="1"/>
              <a:t>Tarim</a:t>
            </a:r>
            <a:r>
              <a:rPr lang="en-US" dirty="0"/>
              <a:t> Basin, 9th century</a:t>
            </a:r>
            <a:endParaRPr lang="th-TH"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69738"/>
            <a:ext cx="4032448" cy="543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739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5. </a:t>
            </a:r>
            <a:r>
              <a:rPr lang="en-US" b="1" dirty="0" err="1"/>
              <a:t>Dharmachakra</a:t>
            </a:r>
            <a:r>
              <a:rPr lang="en-US" b="1" dirty="0"/>
              <a:t> Mudra</a:t>
            </a:r>
            <a:r>
              <a:rPr lang="en-US" dirty="0"/>
              <a:t> - Turning the Wheel of the Law in Motion</a:t>
            </a:r>
            <a:r>
              <a:rPr lang="en-US" dirty="0" smtClean="0"/>
              <a:t>.</a:t>
            </a:r>
            <a:endParaRPr lang="th-TH" dirty="0"/>
          </a:p>
        </p:txBody>
      </p:sp>
      <p:sp>
        <p:nvSpPr>
          <p:cNvPr id="3" name="Content Placeholder 2"/>
          <p:cNvSpPr>
            <a:spLocks noGrp="1"/>
          </p:cNvSpPr>
          <p:nvPr>
            <p:ph sz="quarter" idx="1"/>
          </p:nvPr>
        </p:nvSpPr>
        <p:spPr>
          <a:xfrm>
            <a:off x="457200" y="1600200"/>
            <a:ext cx="8075240" cy="4873752"/>
          </a:xfrm>
        </p:spPr>
        <p:txBody>
          <a:bodyPr>
            <a:normAutofit/>
          </a:bodyPr>
          <a:lstStyle/>
          <a:p>
            <a:r>
              <a:rPr lang="en-US" dirty="0" smtClean="0"/>
              <a:t>Some </a:t>
            </a:r>
            <a:r>
              <a:rPr lang="en-US" dirty="0"/>
              <a:t>gesture with both hands as in </a:t>
            </a:r>
            <a:r>
              <a:rPr lang="en-US" dirty="0" err="1"/>
              <a:t>Vitarka</a:t>
            </a:r>
            <a:r>
              <a:rPr lang="en-US" dirty="0"/>
              <a:t> Mudra. However the hands are generally held closer to the chest of the Buddha. However the fingers of the left hand rest against the palm of the right hand (as if turning the wheel, made by the index finger and thumb of the right hand). Rarely seen in this 'classic' representation in Thailand. </a:t>
            </a:r>
            <a:r>
              <a:rPr lang="en-US" dirty="0"/>
              <a:t/>
            </a:r>
            <a:br>
              <a:rPr lang="en-US" dirty="0"/>
            </a:br>
            <a:r>
              <a:rPr lang="en-US" dirty="0"/>
              <a:t>The </a:t>
            </a:r>
            <a:r>
              <a:rPr lang="en-US" dirty="0" err="1"/>
              <a:t>Dharmachakra</a:t>
            </a:r>
            <a:r>
              <a:rPr lang="en-US" dirty="0"/>
              <a:t> Mudra signifies the teaching of the first sermon of the Buddha at the Deer Park in </a:t>
            </a:r>
            <a:r>
              <a:rPr lang="en-US" dirty="0" err="1"/>
              <a:t>Sarnath</a:t>
            </a:r>
            <a:r>
              <a:rPr lang="en-US" dirty="0"/>
              <a:t>.</a:t>
            </a:r>
            <a:endParaRPr lang="th-TH" dirty="0"/>
          </a:p>
        </p:txBody>
      </p:sp>
    </p:spTree>
    <p:extLst>
      <p:ext uri="{BB962C8B-B14F-4D97-AF65-F5344CB8AC3E}">
        <p14:creationId xmlns:p14="http://schemas.microsoft.com/office/powerpoint/2010/main" val="3297241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1143000"/>
          </a:xfrm>
        </p:spPr>
        <p:txBody>
          <a:bodyPr/>
          <a:lstStyle/>
          <a:p>
            <a:r>
              <a:rPr lang="en-US" b="1" dirty="0" smtClean="0">
                <a:effectLst>
                  <a:outerShdw blurRad="38100" dist="38100" dir="2700000" algn="tl">
                    <a:srgbClr val="000000">
                      <a:alpha val="43137"/>
                    </a:srgbClr>
                  </a:outerShdw>
                </a:effectLst>
              </a:rPr>
              <a:t>A set standardized similes by Indian poets </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600200"/>
            <a:ext cx="8435280" cy="4873752"/>
          </a:xfrm>
        </p:spPr>
        <p:txBody>
          <a:bodyPr/>
          <a:lstStyle/>
          <a:p>
            <a:r>
              <a:rPr lang="en-US" dirty="0" smtClean="0"/>
              <a:t>An Oval head ‘shaped like an egg’ or ‘like the fruit of the Indian </a:t>
            </a:r>
            <a:r>
              <a:rPr lang="en-US" dirty="0" err="1" smtClean="0"/>
              <a:t>bael</a:t>
            </a:r>
            <a:r>
              <a:rPr lang="en-US" dirty="0" smtClean="0"/>
              <a:t> tree’</a:t>
            </a:r>
          </a:p>
          <a:p>
            <a:r>
              <a:rPr lang="en-US" dirty="0" smtClean="0"/>
              <a:t>Arched eyebrow ‘like drawn bows’</a:t>
            </a:r>
          </a:p>
          <a:p>
            <a:r>
              <a:rPr lang="en-US" dirty="0" smtClean="0"/>
              <a:t>Aquiline nose ‘like a parrot’s beak’</a:t>
            </a:r>
          </a:p>
          <a:p>
            <a:r>
              <a:rPr lang="en-US" dirty="0" smtClean="0"/>
              <a:t>Chin ‘like a mango stone’ (often incise with an elliptical line)</a:t>
            </a:r>
          </a:p>
          <a:p>
            <a:r>
              <a:rPr lang="en-US" dirty="0" smtClean="0"/>
              <a:t>Shoulders ‘like an elephant’s head’</a:t>
            </a:r>
          </a:p>
          <a:p>
            <a:r>
              <a:rPr lang="en-US" dirty="0" smtClean="0"/>
              <a:t>Arms as sinuous ‘as an elephant’s trunk’</a:t>
            </a:r>
          </a:p>
          <a:p>
            <a:r>
              <a:rPr lang="en-US" dirty="0" smtClean="0"/>
              <a:t>Hands ‘like lotus flowers just beginning to open’</a:t>
            </a:r>
          </a:p>
          <a:p>
            <a:r>
              <a:rPr lang="en-US" dirty="0" smtClean="0"/>
              <a:t>No display of bones, muscles or veins’</a:t>
            </a:r>
          </a:p>
          <a:p>
            <a:endParaRPr lang="th-TH" dirty="0"/>
          </a:p>
        </p:txBody>
      </p:sp>
    </p:spTree>
    <p:extLst>
      <p:ext uri="{BB962C8B-B14F-4D97-AF65-F5344CB8AC3E}">
        <p14:creationId xmlns:p14="http://schemas.microsoft.com/office/powerpoint/2010/main" val="223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Content Placeholder 2"/>
          <p:cNvSpPr>
            <a:spLocks noGrp="1"/>
          </p:cNvSpPr>
          <p:nvPr>
            <p:ph sz="quarter" idx="1"/>
          </p:nvPr>
        </p:nvSpPr>
        <p:spPr>
          <a:xfrm>
            <a:off x="457200" y="1600200"/>
            <a:ext cx="2962672" cy="4873752"/>
          </a:xfrm>
        </p:spPr>
        <p:txBody>
          <a:bodyPr/>
          <a:lstStyle/>
          <a:p>
            <a:r>
              <a:rPr lang="en-US" b="1" dirty="0"/>
              <a:t>The Gesture of Teaching</a:t>
            </a:r>
            <a:r>
              <a:rPr lang="en-US" dirty="0"/>
              <a:t> </a:t>
            </a:r>
            <a:r>
              <a:rPr lang="en-US" i="1" dirty="0"/>
              <a:t>(</a:t>
            </a:r>
            <a:r>
              <a:rPr lang="en-US" i="1" dirty="0" err="1"/>
              <a:t>Dharmacakra</a:t>
            </a:r>
            <a:r>
              <a:rPr lang="en-US" i="1" dirty="0"/>
              <a:t> Mudra)</a:t>
            </a:r>
            <a:r>
              <a:rPr lang="en-US" dirty="0"/>
              <a:t> with both hands in front of the breast, tips of the index finger and the thumps touching.</a:t>
            </a:r>
            <a:r>
              <a:rPr lang="en-US" dirty="0"/>
              <a:t/>
            </a:r>
            <a:br>
              <a:rPr lang="en-US" dirty="0"/>
            </a:br>
            <a:endParaRPr lang="th-TH"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04664"/>
            <a:ext cx="4392488" cy="4209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315" y="4797152"/>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019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4104456" cy="4543400"/>
          </a:xfrm>
        </p:spPr>
        <p:txBody>
          <a:bodyPr>
            <a:normAutofit/>
          </a:bodyPr>
          <a:lstStyle/>
          <a:p>
            <a:r>
              <a:rPr lang="en-US" dirty="0"/>
              <a:t>Preaching the First Sermon</a:t>
            </a:r>
            <a:r>
              <a:rPr lang="en-US" dirty="0"/>
              <a:t/>
            </a:r>
            <a:br>
              <a:rPr lang="en-US" dirty="0"/>
            </a:br>
            <a:r>
              <a:rPr lang="en-US" dirty="0"/>
              <a:t>The Buddha went to the Deer Park at </a:t>
            </a:r>
            <a:r>
              <a:rPr lang="en-US" dirty="0" err="1"/>
              <a:t>Isipatana</a:t>
            </a:r>
            <a:r>
              <a:rPr lang="en-US" dirty="0"/>
              <a:t> near Benares and preached his first sermon to a group of Five Disciples.</a:t>
            </a:r>
            <a:r>
              <a:rPr lang="en-US" dirty="0"/>
              <a:t/>
            </a:r>
            <a:br>
              <a:rPr lang="en-US" dirty="0"/>
            </a:br>
            <a:r>
              <a:rPr lang="en-US" dirty="0"/>
              <a:t>Buddha image at </a:t>
            </a:r>
            <a:r>
              <a:rPr lang="en-US" dirty="0" err="1"/>
              <a:t>Phra</a:t>
            </a:r>
            <a:r>
              <a:rPr lang="en-US" dirty="0"/>
              <a:t> </a:t>
            </a:r>
            <a:r>
              <a:rPr lang="en-US" dirty="0" err="1"/>
              <a:t>Pathom</a:t>
            </a:r>
            <a:r>
              <a:rPr lang="en-US" dirty="0"/>
              <a:t> </a:t>
            </a:r>
            <a:r>
              <a:rPr lang="en-US" dirty="0" err="1"/>
              <a:t>Chedi</a:t>
            </a:r>
            <a:r>
              <a:rPr lang="en-US" dirty="0"/>
              <a:t>.</a:t>
            </a:r>
            <a:endParaRPr lang="th-TH"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2392"/>
            <a:ext cx="4266474"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394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79712" y="321461"/>
            <a:ext cx="5260084" cy="6510891"/>
          </a:xfrm>
        </p:spPr>
      </p:pic>
    </p:spTree>
    <p:extLst>
      <p:ext uri="{BB962C8B-B14F-4D97-AF65-F5344CB8AC3E}">
        <p14:creationId xmlns:p14="http://schemas.microsoft.com/office/powerpoint/2010/main" val="41100059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620688"/>
            <a:ext cx="3660089" cy="5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5200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79296" cy="1143000"/>
          </a:xfrm>
        </p:spPr>
        <p:txBody>
          <a:bodyPr>
            <a:normAutofit/>
          </a:bodyPr>
          <a:lstStyle/>
          <a:p>
            <a:r>
              <a:rPr lang="en-US" b="1" dirty="0" smtClean="0"/>
              <a:t>6. </a:t>
            </a:r>
            <a:r>
              <a:rPr lang="en-US" b="1" dirty="0" err="1"/>
              <a:t>Varada</a:t>
            </a:r>
            <a:r>
              <a:rPr lang="en-US" b="1" dirty="0"/>
              <a:t> Mudra </a:t>
            </a:r>
            <a:r>
              <a:rPr lang="en-US" dirty="0"/>
              <a:t>Symbolizing Charity</a:t>
            </a:r>
            <a:r>
              <a:rPr lang="en-US" dirty="0" smtClean="0"/>
              <a:t>.</a:t>
            </a:r>
            <a:endParaRPr lang="th-TH" dirty="0"/>
          </a:p>
        </p:txBody>
      </p:sp>
      <p:sp>
        <p:nvSpPr>
          <p:cNvPr id="3" name="Content Placeholder 2"/>
          <p:cNvSpPr>
            <a:spLocks noGrp="1"/>
          </p:cNvSpPr>
          <p:nvPr>
            <p:ph sz="quarter" idx="1"/>
          </p:nvPr>
        </p:nvSpPr>
        <p:spPr>
          <a:xfrm>
            <a:off x="755576" y="2420888"/>
            <a:ext cx="8075240" cy="4053064"/>
          </a:xfrm>
        </p:spPr>
        <p:txBody>
          <a:bodyPr>
            <a:normAutofit/>
          </a:bodyPr>
          <a:lstStyle/>
          <a:p>
            <a:r>
              <a:rPr lang="en-US" dirty="0" smtClean="0"/>
              <a:t>The </a:t>
            </a:r>
            <a:r>
              <a:rPr lang="en-US" dirty="0"/>
              <a:t>hand lowered with the palm facing outward is the gesture of bestowing blessings or of giving charity. The hand is extended downward, palm out. Mostly on standing Buddha images, but sometimes also represented in the sitting position.</a:t>
            </a:r>
            <a:endParaRPr lang="th-TH" dirty="0"/>
          </a:p>
        </p:txBody>
      </p:sp>
    </p:spTree>
    <p:extLst>
      <p:ext uri="{BB962C8B-B14F-4D97-AF65-F5344CB8AC3E}">
        <p14:creationId xmlns:p14="http://schemas.microsoft.com/office/powerpoint/2010/main" val="856884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dirty="0"/>
          </a:p>
        </p:txBody>
      </p:sp>
      <p:sp>
        <p:nvSpPr>
          <p:cNvPr id="3" name="Content Placeholder 2"/>
          <p:cNvSpPr>
            <a:spLocks noGrp="1"/>
          </p:cNvSpPr>
          <p:nvPr>
            <p:ph sz="quarter" idx="1"/>
          </p:nvPr>
        </p:nvSpPr>
        <p:spPr>
          <a:xfrm>
            <a:off x="5364088" y="2520377"/>
            <a:ext cx="3600400" cy="4341096"/>
          </a:xfrm>
        </p:spPr>
        <p:txBody>
          <a:bodyPr/>
          <a:lstStyle/>
          <a:p>
            <a:r>
              <a:rPr lang="en-US" b="1" dirty="0"/>
              <a:t>The Gift bestowing Gesture of Compassion</a:t>
            </a:r>
            <a:r>
              <a:rPr lang="en-US" i="1" dirty="0"/>
              <a:t> (</a:t>
            </a:r>
            <a:r>
              <a:rPr lang="en-US" i="1" dirty="0" err="1"/>
              <a:t>Varada</a:t>
            </a:r>
            <a:r>
              <a:rPr lang="en-US" i="1" dirty="0"/>
              <a:t> Mudra) </a:t>
            </a:r>
            <a:r>
              <a:rPr lang="en-US" dirty="0"/>
              <a:t>the right hand pendant with the palm turned outwards.</a:t>
            </a:r>
            <a:endParaRPr lang="th-TH"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40768"/>
            <a:ext cx="2952328" cy="4804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260648"/>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4299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5004048" y="404663"/>
            <a:ext cx="4139952" cy="6055569"/>
          </a:xfrm>
        </p:spPr>
        <p:txBody>
          <a:bodyPr>
            <a:normAutofit/>
          </a:bodyPr>
          <a:lstStyle/>
          <a:p>
            <a:r>
              <a:rPr lang="en-US" dirty="0"/>
              <a:t>Blessing</a:t>
            </a:r>
            <a:r>
              <a:rPr lang="en-US" dirty="0"/>
              <a:t/>
            </a:r>
            <a:br>
              <a:rPr lang="en-US" dirty="0"/>
            </a:br>
            <a:r>
              <a:rPr lang="en-US" dirty="0"/>
              <a:t>(with sitting or standing posture)</a:t>
            </a:r>
            <a:r>
              <a:rPr lang="en-US" dirty="0"/>
              <a:t/>
            </a:r>
            <a:br>
              <a:rPr lang="en-US" dirty="0"/>
            </a:br>
            <a:r>
              <a:rPr lang="en-US" dirty="0"/>
              <a:t>The right hand is pending in </a:t>
            </a:r>
            <a:r>
              <a:rPr lang="en-US" dirty="0" err="1"/>
              <a:t>vada</a:t>
            </a:r>
            <a:r>
              <a:rPr lang="en-US" dirty="0"/>
              <a:t> mudra. When standing the left hand will clasp the edge of the monastic robe.</a:t>
            </a:r>
            <a:r>
              <a:rPr lang="en-US" dirty="0"/>
              <a:t/>
            </a:r>
            <a:br>
              <a:rPr lang="en-US" dirty="0"/>
            </a:br>
            <a:r>
              <a:rPr lang="en-US" dirty="0"/>
              <a:t>No particular story attached. It denotes the altruistic quality of the Buddha.</a:t>
            </a:r>
            <a:endParaRPr lang="th-TH"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4663"/>
            <a:ext cx="4464496" cy="595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5679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3657600" cy="4543400"/>
          </a:xfrm>
        </p:spPr>
        <p:txBody>
          <a:bodyPr/>
          <a:lstStyle/>
          <a:p>
            <a:r>
              <a:rPr lang="en-US" dirty="0"/>
              <a:t>Gupta style Buddha image.</a:t>
            </a:r>
            <a:r>
              <a:rPr lang="en-US" dirty="0"/>
              <a:t/>
            </a:r>
            <a:br>
              <a:rPr lang="en-US" dirty="0"/>
            </a:br>
            <a:r>
              <a:rPr lang="en-US" dirty="0"/>
              <a:t>Original found in </a:t>
            </a:r>
            <a:r>
              <a:rPr lang="en-US" dirty="0" err="1"/>
              <a:t>Nakhon</a:t>
            </a:r>
            <a:r>
              <a:rPr lang="en-US" dirty="0"/>
              <a:t> </a:t>
            </a:r>
            <a:r>
              <a:rPr lang="en-US" dirty="0" err="1"/>
              <a:t>Pathom</a:t>
            </a:r>
            <a:r>
              <a:rPr lang="en-US" dirty="0"/>
              <a:t>.</a:t>
            </a:r>
            <a:r>
              <a:rPr lang="en-US" dirty="0"/>
              <a:t/>
            </a:r>
            <a:br>
              <a:rPr lang="en-US" dirty="0"/>
            </a:br>
            <a:r>
              <a:rPr lang="en-US" dirty="0"/>
              <a:t>Presently a National Museum Bangkok.</a:t>
            </a:r>
            <a:endParaRPr lang="th-TH"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71500"/>
            <a:ext cx="23812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5299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4644008" y="2132856"/>
            <a:ext cx="4104456" cy="4543400"/>
          </a:xfrm>
        </p:spPr>
        <p:txBody>
          <a:bodyPr>
            <a:normAutofit/>
          </a:bodyPr>
          <a:lstStyle/>
          <a:p>
            <a:r>
              <a:rPr lang="en-US" dirty="0"/>
              <a:t>Standing Buddha image.</a:t>
            </a:r>
            <a:r>
              <a:rPr lang="en-US" dirty="0"/>
              <a:t/>
            </a:r>
            <a:br>
              <a:rPr lang="en-US" dirty="0"/>
            </a:br>
            <a:r>
              <a:rPr lang="en-US" dirty="0"/>
              <a:t>Indian (Gupta) style.</a:t>
            </a:r>
            <a:r>
              <a:rPr lang="en-US" dirty="0"/>
              <a:t/>
            </a:r>
            <a:br>
              <a:rPr lang="en-US" dirty="0"/>
            </a:br>
            <a:r>
              <a:rPr lang="en-US" dirty="0"/>
              <a:t>Found at </a:t>
            </a:r>
            <a:r>
              <a:rPr lang="en-US" dirty="0" err="1"/>
              <a:t>Sarnath</a:t>
            </a:r>
            <a:r>
              <a:rPr lang="en-US" dirty="0"/>
              <a:t>, Varanasi, India.</a:t>
            </a:r>
            <a:r>
              <a:rPr lang="en-US" dirty="0"/>
              <a:t/>
            </a:r>
            <a:br>
              <a:rPr lang="en-US" dirty="0"/>
            </a:br>
            <a:r>
              <a:rPr lang="en-US" dirty="0"/>
              <a:t>Original now in the National Museum, Bangkok.</a:t>
            </a:r>
            <a:endParaRPr lang="th-TH"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4" y="260648"/>
            <a:ext cx="2635771" cy="632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150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rowned Budd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2376264" cy="4885779"/>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725353"/>
            <a:ext cx="2105025" cy="485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667295"/>
            <a:ext cx="3096344" cy="491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07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795320" cy="1143000"/>
          </a:xfrm>
        </p:spPr>
        <p:txBody>
          <a:bodyPr>
            <a:normAutofit/>
          </a:bodyPr>
          <a:lstStyle/>
          <a:p>
            <a:r>
              <a:rPr lang="en-US" dirty="0"/>
              <a:t>Hand Mudras - Symbols of Deeper </a:t>
            </a:r>
            <a:r>
              <a:rPr lang="en-US" dirty="0" smtClean="0"/>
              <a:t>Meaning</a:t>
            </a:r>
            <a:endParaRPr lang="th-TH" dirty="0"/>
          </a:p>
        </p:txBody>
      </p:sp>
      <p:sp>
        <p:nvSpPr>
          <p:cNvPr id="5" name="Content Placeholder 4"/>
          <p:cNvSpPr>
            <a:spLocks noGrp="1"/>
          </p:cNvSpPr>
          <p:nvPr>
            <p:ph sz="quarter" idx="1"/>
          </p:nvPr>
        </p:nvSpPr>
        <p:spPr>
          <a:xfrm>
            <a:off x="457200" y="1600200"/>
            <a:ext cx="6203032" cy="6309420"/>
          </a:xfrm>
          <a:prstGeom prst="rect">
            <a:avLst/>
          </a:prstGeom>
        </p:spPr>
        <p:txBody>
          <a:bodyPr wrap="square">
            <a:spAutoFit/>
          </a:bodyPr>
          <a:lstStyle/>
          <a:p>
            <a:endParaRPr lang="en-US" dirty="0"/>
          </a:p>
          <a:p>
            <a:r>
              <a:rPr lang="en-US" dirty="0"/>
              <a:t>The symbolic gestures of the hands of Buddha images, called mudras, are picture tools of identification of deeper meaning</a:t>
            </a:r>
            <a:r>
              <a:rPr lang="en-US" dirty="0" smtClean="0"/>
              <a:t>:</a:t>
            </a:r>
          </a:p>
          <a:p>
            <a:endParaRPr lang="en-US" dirty="0"/>
          </a:p>
          <a:p>
            <a:r>
              <a:rPr lang="en-US" dirty="0"/>
              <a:t>These various </a:t>
            </a:r>
            <a:r>
              <a:rPr lang="en-US" b="1" dirty="0"/>
              <a:t>Buddhist hand positions </a:t>
            </a:r>
            <a:r>
              <a:rPr lang="en-US" dirty="0"/>
              <a:t>are called </a:t>
            </a:r>
            <a:r>
              <a:rPr lang="en-US" b="1" dirty="0"/>
              <a:t>Mudras </a:t>
            </a:r>
            <a:r>
              <a:rPr lang="en-US" dirty="0"/>
              <a:t>and are thousands of years old.</a:t>
            </a:r>
            <a:r>
              <a:rPr lang="en-US" dirty="0"/>
              <a:t/>
            </a:r>
            <a:br>
              <a:rPr lang="en-US" dirty="0"/>
            </a:br>
            <a:r>
              <a:rPr lang="en-US" dirty="0"/>
              <a:t/>
            </a:r>
            <a:br>
              <a:rPr lang="en-US" dirty="0"/>
            </a:br>
            <a:r>
              <a:rPr lang="en-US" dirty="0"/>
              <a:t>The various body postures, </a:t>
            </a:r>
            <a:r>
              <a:rPr lang="en-US" b="1" dirty="0"/>
              <a:t>hand </a:t>
            </a:r>
            <a:r>
              <a:rPr lang="en-US" b="1" dirty="0" err="1"/>
              <a:t>positions</a:t>
            </a:r>
            <a:r>
              <a:rPr lang="en-US" dirty="0" err="1"/>
              <a:t>and</a:t>
            </a:r>
            <a:r>
              <a:rPr lang="en-US" dirty="0"/>
              <a:t> </a:t>
            </a:r>
            <a:r>
              <a:rPr lang="en-US" b="1" dirty="0"/>
              <a:t>leg positions</a:t>
            </a:r>
            <a:r>
              <a:rPr lang="en-US" dirty="0"/>
              <a:t> have different symbolic meanings, each of considerable importance to students of </a:t>
            </a:r>
            <a:r>
              <a:rPr lang="en-US" b="1" dirty="0">
                <a:hlinkClick r:id="rId2"/>
              </a:rPr>
              <a:t>Buddha</a:t>
            </a:r>
            <a:r>
              <a:rPr lang="en-US" dirty="0"/>
              <a:t>.</a:t>
            </a:r>
            <a:endParaRPr lang="en-US" dirty="0"/>
          </a:p>
          <a:p>
            <a:endParaRPr lang="en-US"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276872"/>
            <a:ext cx="240982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478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Inventory of Gestures in the Art of Thailand</a:t>
            </a:r>
            <a:endParaRPr lang="th-TH" b="1" dirty="0"/>
          </a:p>
        </p:txBody>
      </p:sp>
      <p:sp>
        <p:nvSpPr>
          <p:cNvPr id="3" name="Content Placeholder 2"/>
          <p:cNvSpPr>
            <a:spLocks noGrp="1"/>
          </p:cNvSpPr>
          <p:nvPr>
            <p:ph sz="quarter" idx="1"/>
          </p:nvPr>
        </p:nvSpPr>
        <p:spPr/>
        <p:txBody>
          <a:bodyPr>
            <a:normAutofit lnSpcReduction="10000"/>
          </a:bodyPr>
          <a:lstStyle/>
          <a:p>
            <a:r>
              <a:rPr lang="en-US" b="1" dirty="0" smtClean="0">
                <a:effectLst>
                  <a:outerShdw blurRad="38100" dist="38100" dir="2700000" algn="tl">
                    <a:srgbClr val="000000">
                      <a:alpha val="43137"/>
                    </a:srgbClr>
                  </a:outerShdw>
                </a:effectLst>
              </a:rPr>
              <a:t>A. Turning the wheel of the Law</a:t>
            </a:r>
          </a:p>
          <a:p>
            <a:endParaRPr lang="en-US" dirty="0"/>
          </a:p>
          <a:p>
            <a:pPr marL="365760" lvl="1" indent="0">
              <a:buNone/>
            </a:pPr>
            <a:r>
              <a:rPr lang="en-US" dirty="0" smtClean="0"/>
              <a:t>1. </a:t>
            </a:r>
            <a:r>
              <a:rPr lang="en-US" dirty="0" err="1" smtClean="0"/>
              <a:t>Dvaravati</a:t>
            </a:r>
            <a:r>
              <a:rPr lang="en-US" dirty="0" smtClean="0"/>
              <a:t> (Mon): one or both hands, with the thumb and forefinger joined, raised in front of the chest. The Buddha is seated, sometimes with legs folded, but more often in the Western mode with legs in front and feet on the ground</a:t>
            </a:r>
          </a:p>
          <a:p>
            <a:pPr marL="822960" lvl="1" indent="-457200">
              <a:buFont typeface="+mj-lt"/>
              <a:buAutoNum type="arabicPeriod"/>
            </a:pPr>
            <a:r>
              <a:rPr lang="en-US" dirty="0" smtClean="0"/>
              <a:t>Represents:</a:t>
            </a:r>
          </a:p>
          <a:p>
            <a:pPr marL="1097280" lvl="2" indent="-457200">
              <a:buFont typeface="+mj-lt"/>
              <a:buAutoNum type="arabicParenR"/>
            </a:pPr>
            <a:r>
              <a:rPr lang="en-US" dirty="0" smtClean="0"/>
              <a:t>First sermon at </a:t>
            </a:r>
            <a:r>
              <a:rPr lang="en-US" dirty="0" err="1" smtClean="0"/>
              <a:t>Sarnath</a:t>
            </a:r>
            <a:r>
              <a:rPr lang="en-US" dirty="0" smtClean="0"/>
              <a:t>;</a:t>
            </a:r>
          </a:p>
          <a:p>
            <a:pPr marL="1097280" lvl="2" indent="-457200">
              <a:buFont typeface="+mj-lt"/>
              <a:buAutoNum type="arabicParenR"/>
            </a:pPr>
            <a:r>
              <a:rPr lang="en-US" dirty="0" smtClean="0"/>
              <a:t>Preaching in the </a:t>
            </a:r>
            <a:r>
              <a:rPr lang="en-US" dirty="0" err="1" smtClean="0"/>
              <a:t>Tavatimsa</a:t>
            </a:r>
            <a:r>
              <a:rPr lang="en-US" dirty="0" smtClean="0"/>
              <a:t> heaven or</a:t>
            </a:r>
          </a:p>
          <a:p>
            <a:pPr marL="1097280" lvl="2" indent="-457200">
              <a:buFont typeface="+mj-lt"/>
              <a:buAutoNum type="arabicParenR"/>
            </a:pPr>
            <a:r>
              <a:rPr lang="en-US" dirty="0" smtClean="0"/>
              <a:t>The Great Miracle at </a:t>
            </a:r>
            <a:r>
              <a:rPr lang="en-US" dirty="0" err="1" smtClean="0"/>
              <a:t>Sravasti</a:t>
            </a:r>
            <a:endParaRPr lang="en-US" dirty="0" smtClean="0"/>
          </a:p>
          <a:p>
            <a:pPr marL="1097280" lvl="2" indent="-457200">
              <a:buFont typeface="+mj-lt"/>
              <a:buAutoNum type="arabicParenR"/>
            </a:pPr>
            <a:endParaRPr lang="en-US" dirty="0"/>
          </a:p>
          <a:p>
            <a:pPr marL="365760" lvl="1" indent="0">
              <a:buNone/>
            </a:pPr>
            <a:r>
              <a:rPr lang="en-US" dirty="0" smtClean="0"/>
              <a:t>2. </a:t>
            </a:r>
            <a:r>
              <a:rPr lang="en-US" dirty="0" err="1" smtClean="0"/>
              <a:t>Srivijaya</a:t>
            </a:r>
            <a:r>
              <a:rPr lang="en-US" dirty="0" smtClean="0"/>
              <a:t>: Many votive tablets of clay depict the Buddha preaching the first sermon at </a:t>
            </a:r>
            <a:r>
              <a:rPr lang="en-US" dirty="0" err="1" smtClean="0"/>
              <a:t>Sarnath</a:t>
            </a:r>
            <a:r>
              <a:rPr lang="en-US" dirty="0" smtClean="0"/>
              <a:t> and demonstrating the miracle at </a:t>
            </a:r>
            <a:r>
              <a:rPr lang="en-US" dirty="0" err="1" smtClean="0"/>
              <a:t>Sravasti</a:t>
            </a:r>
            <a:r>
              <a:rPr lang="en-US" dirty="0" smtClean="0"/>
              <a:t>.</a:t>
            </a:r>
            <a:endParaRPr lang="th-TH" dirty="0"/>
          </a:p>
        </p:txBody>
      </p:sp>
    </p:spTree>
    <p:extLst>
      <p:ext uri="{BB962C8B-B14F-4D97-AF65-F5344CB8AC3E}">
        <p14:creationId xmlns:p14="http://schemas.microsoft.com/office/powerpoint/2010/main" val="1534560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4082"/>
          </a:xfrm>
        </p:spPr>
        <p:txBody>
          <a:bodyPr/>
          <a:lstStyle/>
          <a:p>
            <a:r>
              <a:rPr lang="en-US" b="1" dirty="0" smtClean="0">
                <a:effectLst>
                  <a:outerShdw blurRad="38100" dist="38100" dir="2700000" algn="tl">
                    <a:srgbClr val="000000">
                      <a:alpha val="43137"/>
                    </a:srgbClr>
                  </a:outerShdw>
                </a:effectLst>
              </a:rPr>
              <a:t>B. Meditation	</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lnSpcReduction="10000"/>
          </a:bodyPr>
          <a:lstStyle/>
          <a:p>
            <a:pPr marL="822960" lvl="1" indent="-457200" algn="thaiDist">
              <a:buFont typeface="+mj-lt"/>
              <a:buAutoNum type="arabicPeriod"/>
            </a:pPr>
            <a:r>
              <a:rPr lang="en-US" dirty="0" err="1"/>
              <a:t>Dvaravati</a:t>
            </a:r>
            <a:r>
              <a:rPr lang="en-US" dirty="0"/>
              <a:t> (Mon): </a:t>
            </a:r>
            <a:r>
              <a:rPr lang="en-US" dirty="0" smtClean="0"/>
              <a:t>the Buddha often sits with the legs crossed at the ankles. Both hands rest in the lap.</a:t>
            </a:r>
          </a:p>
          <a:p>
            <a:pPr marL="365760" lvl="1" indent="0">
              <a:buNone/>
            </a:pPr>
            <a:r>
              <a:rPr lang="en-US" dirty="0" smtClean="0"/>
              <a:t>Variants:</a:t>
            </a:r>
            <a:endParaRPr lang="en-US" dirty="0"/>
          </a:p>
          <a:p>
            <a:pPr marL="1097280" lvl="2" indent="-457200">
              <a:buFont typeface="+mj-lt"/>
              <a:buAutoNum type="arabicParenR"/>
            </a:pPr>
            <a:r>
              <a:rPr lang="en-US" dirty="0" smtClean="0"/>
              <a:t>Single figure meditating;</a:t>
            </a:r>
            <a:endParaRPr lang="en-US" dirty="0"/>
          </a:p>
          <a:p>
            <a:pPr marL="1097280" lvl="2" indent="-457200">
              <a:buFont typeface="+mj-lt"/>
              <a:buAutoNum type="arabicParenR"/>
            </a:pPr>
            <a:r>
              <a:rPr lang="en-US" dirty="0" smtClean="0"/>
              <a:t>Buddha in mediation sheltered by </a:t>
            </a:r>
            <a:r>
              <a:rPr lang="en-US" dirty="0" err="1" smtClean="0"/>
              <a:t>Mucalinda</a:t>
            </a:r>
            <a:r>
              <a:rPr lang="en-US" dirty="0" smtClean="0"/>
              <a:t>, the king of the </a:t>
            </a:r>
            <a:r>
              <a:rPr lang="en-US" dirty="0" err="1" smtClean="0"/>
              <a:t>nagas</a:t>
            </a:r>
            <a:r>
              <a:rPr lang="en-US" dirty="0" smtClean="0"/>
              <a:t> whose coiled serpent body forms a seat and whose hood (with five or seven heads) is spread above.</a:t>
            </a:r>
            <a:endParaRPr lang="en-US" dirty="0"/>
          </a:p>
          <a:p>
            <a:pPr marL="365760" lvl="1" indent="0">
              <a:buNone/>
            </a:pPr>
            <a:r>
              <a:rPr lang="en-US" dirty="0" smtClean="0"/>
              <a:t>2.  </a:t>
            </a:r>
            <a:r>
              <a:rPr lang="en-US" dirty="0" err="1" smtClean="0"/>
              <a:t>Srivijaya</a:t>
            </a:r>
            <a:r>
              <a:rPr lang="en-US" dirty="0"/>
              <a:t>: </a:t>
            </a:r>
            <a:r>
              <a:rPr lang="en-US" dirty="0" smtClean="0"/>
              <a:t>Buddha seated on the </a:t>
            </a:r>
            <a:r>
              <a:rPr lang="en-US" dirty="0" err="1" smtClean="0"/>
              <a:t>naga</a:t>
            </a:r>
            <a:endParaRPr lang="en-US" dirty="0" smtClean="0"/>
          </a:p>
          <a:p>
            <a:pPr marL="365760" lvl="1" indent="0">
              <a:buNone/>
            </a:pPr>
            <a:r>
              <a:rPr lang="en-US" dirty="0" smtClean="0"/>
              <a:t>3. </a:t>
            </a:r>
            <a:r>
              <a:rPr lang="en-US" dirty="0" err="1" smtClean="0"/>
              <a:t>Lopburi</a:t>
            </a:r>
            <a:r>
              <a:rPr lang="en-US" dirty="0" smtClean="0"/>
              <a:t>: Seated with one leg resting on top of the other.</a:t>
            </a:r>
          </a:p>
          <a:p>
            <a:pPr marL="365760" lvl="1" indent="0">
              <a:buNone/>
            </a:pPr>
            <a:r>
              <a:rPr lang="en-US" dirty="0" smtClean="0"/>
              <a:t>4. </a:t>
            </a:r>
            <a:r>
              <a:rPr lang="en-US" dirty="0" err="1" smtClean="0"/>
              <a:t>Sukhothai</a:t>
            </a:r>
            <a:r>
              <a:rPr lang="en-US" dirty="0" smtClean="0"/>
              <a:t>: the figure sits with one leg resting naturally on top of the other (</a:t>
            </a:r>
            <a:r>
              <a:rPr lang="en-US" dirty="0" err="1" smtClean="0"/>
              <a:t>virasana</a:t>
            </a:r>
            <a:r>
              <a:rPr lang="en-US" dirty="0" smtClean="0"/>
              <a:t>)</a:t>
            </a:r>
          </a:p>
          <a:p>
            <a:pPr marL="365760" lvl="1" indent="0">
              <a:buNone/>
            </a:pPr>
            <a:r>
              <a:rPr lang="en-US" dirty="0" smtClean="0"/>
              <a:t>5. </a:t>
            </a:r>
            <a:r>
              <a:rPr lang="en-US" dirty="0" err="1" smtClean="0"/>
              <a:t>Lan</a:t>
            </a:r>
            <a:r>
              <a:rPr lang="en-US" dirty="0" smtClean="0"/>
              <a:t> Na (Northern School): Not frequently represented.</a:t>
            </a:r>
            <a:endParaRPr lang="th-TH" dirty="0"/>
          </a:p>
          <a:p>
            <a:endParaRPr lang="th-TH" dirty="0"/>
          </a:p>
        </p:txBody>
      </p:sp>
    </p:spTree>
    <p:extLst>
      <p:ext uri="{BB962C8B-B14F-4D97-AF65-F5344CB8AC3E}">
        <p14:creationId xmlns:p14="http://schemas.microsoft.com/office/powerpoint/2010/main" val="1121223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50106"/>
          </a:xfrm>
        </p:spPr>
        <p:txBody>
          <a:bodyPr/>
          <a:lstStyle/>
          <a:p>
            <a:r>
              <a:rPr lang="en-US" b="1" dirty="0" smtClean="0">
                <a:effectLst>
                  <a:outerShdw blurRad="38100" dist="38100" dir="2700000" algn="tl">
                    <a:srgbClr val="000000">
                      <a:alpha val="43137"/>
                    </a:srgbClr>
                  </a:outerShdw>
                </a:effectLst>
              </a:rPr>
              <a:t>C. Calling the Earth to witness</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fontScale="70000" lnSpcReduction="20000"/>
          </a:bodyPr>
          <a:lstStyle/>
          <a:p>
            <a:pPr marL="0" indent="0">
              <a:buNone/>
            </a:pPr>
            <a:r>
              <a:rPr lang="en-US" dirty="0" smtClean="0"/>
              <a:t>1. </a:t>
            </a:r>
            <a:r>
              <a:rPr lang="en-US" dirty="0" err="1" smtClean="0"/>
              <a:t>Dvaravati</a:t>
            </a:r>
            <a:r>
              <a:rPr lang="en-US" dirty="0" smtClean="0"/>
              <a:t> (Mon) (not popular):</a:t>
            </a:r>
          </a:p>
          <a:p>
            <a:pPr marL="457200" indent="-457200">
              <a:buFont typeface="+mj-lt"/>
              <a:buAutoNum type="arabicPeriod"/>
            </a:pPr>
            <a:endParaRPr lang="en-US" dirty="0"/>
          </a:p>
          <a:p>
            <a:pPr marL="0" indent="0">
              <a:buNone/>
            </a:pPr>
            <a:r>
              <a:rPr lang="en-US" dirty="0" smtClean="0"/>
              <a:t> Variants:</a:t>
            </a:r>
          </a:p>
          <a:p>
            <a:pPr marL="822960" lvl="1" indent="-457200">
              <a:buFont typeface="+mj-lt"/>
              <a:buAutoNum type="arabicPeriod"/>
            </a:pPr>
            <a:r>
              <a:rPr lang="en-US" dirty="0" smtClean="0"/>
              <a:t>a. Relief in National Museum at </a:t>
            </a:r>
            <a:r>
              <a:rPr lang="en-US" dirty="0" err="1" smtClean="0"/>
              <a:t>Nakhon</a:t>
            </a:r>
            <a:r>
              <a:rPr lang="en-US" dirty="0" smtClean="0"/>
              <a:t> </a:t>
            </a:r>
            <a:r>
              <a:rPr lang="en-US" dirty="0" err="1" smtClean="0"/>
              <a:t>Pathom</a:t>
            </a:r>
            <a:r>
              <a:rPr lang="en-US" dirty="0" smtClean="0"/>
              <a:t> depicted with folded legs crossing at the ankles; and </a:t>
            </a:r>
          </a:p>
          <a:p>
            <a:pPr marL="822960" lvl="1" indent="-457200">
              <a:buFont typeface="+mj-lt"/>
              <a:buAutoNum type="arabicPeriod"/>
            </a:pPr>
            <a:r>
              <a:rPr lang="en-US" dirty="0" smtClean="0"/>
              <a:t>b. Votive tablets and a few bronzes represented with the legs tightly crossed, both </a:t>
            </a:r>
            <a:r>
              <a:rPr lang="en-US" dirty="0" err="1" smtClean="0"/>
              <a:t>footsoles</a:t>
            </a:r>
            <a:r>
              <a:rPr lang="en-US" dirty="0" smtClean="0"/>
              <a:t> visible (</a:t>
            </a:r>
            <a:r>
              <a:rPr lang="en-US" dirty="0" err="1" smtClean="0"/>
              <a:t>vajrasana</a:t>
            </a:r>
            <a:r>
              <a:rPr lang="en-US" dirty="0" smtClean="0"/>
              <a:t>)</a:t>
            </a:r>
          </a:p>
          <a:p>
            <a:pPr marL="0" indent="0">
              <a:buNone/>
            </a:pPr>
            <a:r>
              <a:rPr lang="en-US" dirty="0" smtClean="0"/>
              <a:t>2. </a:t>
            </a:r>
            <a:r>
              <a:rPr lang="en-US" dirty="0" err="1" smtClean="0"/>
              <a:t>Srivijaya</a:t>
            </a:r>
            <a:r>
              <a:rPr lang="en-US" dirty="0" smtClean="0"/>
              <a:t>: Most frequent attitude.</a:t>
            </a:r>
          </a:p>
          <a:p>
            <a:pPr marL="0" indent="0">
              <a:buNone/>
            </a:pPr>
            <a:r>
              <a:rPr lang="en-US" dirty="0" smtClean="0"/>
              <a:t>3. </a:t>
            </a:r>
            <a:r>
              <a:rPr lang="en-US" dirty="0" err="1" smtClean="0"/>
              <a:t>Lopburi</a:t>
            </a:r>
            <a:r>
              <a:rPr lang="en-US" dirty="0" smtClean="0"/>
              <a:t>: The figure sits with one leg resting on top of the other (not tightly crossed)</a:t>
            </a:r>
          </a:p>
          <a:p>
            <a:pPr marL="0" indent="0">
              <a:buNone/>
            </a:pPr>
            <a:r>
              <a:rPr lang="en-US" dirty="0" smtClean="0"/>
              <a:t>4. </a:t>
            </a:r>
            <a:r>
              <a:rPr lang="en-US" dirty="0" err="1" smtClean="0"/>
              <a:t>Lan</a:t>
            </a:r>
            <a:r>
              <a:rPr lang="en-US" dirty="0" smtClean="0"/>
              <a:t> Na (Northern School): the figure sits with either the legs tightly crossed so that each foot rests on the opposite leg, with the soles turned up (</a:t>
            </a:r>
            <a:r>
              <a:rPr lang="en-US" dirty="0" err="1" smtClean="0"/>
              <a:t>vajrasana</a:t>
            </a:r>
            <a:r>
              <a:rPr lang="en-US" dirty="0" smtClean="0"/>
              <a:t>) or else in a relaxed manner similar to </a:t>
            </a:r>
            <a:r>
              <a:rPr lang="en-US" dirty="0" err="1" smtClean="0"/>
              <a:t>Sukhothai</a:t>
            </a:r>
            <a:r>
              <a:rPr lang="en-US" dirty="0" smtClean="0"/>
              <a:t> figures (</a:t>
            </a:r>
            <a:r>
              <a:rPr lang="en-US" dirty="0" err="1" smtClean="0"/>
              <a:t>virasana</a:t>
            </a:r>
            <a:r>
              <a:rPr lang="en-US" dirty="0" smtClean="0"/>
              <a:t>)</a:t>
            </a:r>
          </a:p>
          <a:p>
            <a:pPr marL="0" indent="0">
              <a:buNone/>
            </a:pPr>
            <a:r>
              <a:rPr lang="en-US" dirty="0" smtClean="0"/>
              <a:t>5. </a:t>
            </a:r>
            <a:r>
              <a:rPr lang="en-US" dirty="0" err="1" smtClean="0"/>
              <a:t>Sukhothai</a:t>
            </a:r>
            <a:r>
              <a:rPr lang="en-US" dirty="0" smtClean="0"/>
              <a:t>: very popular, </a:t>
            </a:r>
          </a:p>
          <a:p>
            <a:pPr marL="0" indent="0">
              <a:buNone/>
            </a:pPr>
            <a:r>
              <a:rPr lang="en-US" dirty="0" smtClean="0"/>
              <a:t>6. </a:t>
            </a:r>
            <a:r>
              <a:rPr lang="en-US" dirty="0" err="1" smtClean="0"/>
              <a:t>Utong</a:t>
            </a:r>
            <a:r>
              <a:rPr lang="en-US" dirty="0" smtClean="0"/>
              <a:t>: Most popular representation with one leg resting on top of the other and the right hand performing the gesture.</a:t>
            </a:r>
          </a:p>
          <a:p>
            <a:pPr marL="0" indent="0">
              <a:buNone/>
            </a:pPr>
            <a:r>
              <a:rPr lang="en-US" dirty="0" smtClean="0"/>
              <a:t>7. </a:t>
            </a:r>
            <a:r>
              <a:rPr lang="en-US" dirty="0" err="1" smtClean="0"/>
              <a:t>Ayuthaya</a:t>
            </a:r>
            <a:r>
              <a:rPr lang="en-US" dirty="0" smtClean="0"/>
              <a:t>: Frequent examples represent the Buddha as standing.</a:t>
            </a:r>
          </a:p>
          <a:p>
            <a:pPr marL="457200" indent="-457200">
              <a:buFont typeface="+mj-lt"/>
              <a:buAutoNum type="arabicPeriod"/>
            </a:pPr>
            <a:endParaRPr lang="en-US" dirty="0" smtClean="0"/>
          </a:p>
          <a:p>
            <a:pPr marL="457200" indent="-457200">
              <a:buFont typeface="+mj-lt"/>
              <a:buAutoNum type="arabicPeriod"/>
            </a:pPr>
            <a:endParaRPr lang="th-TH" dirty="0"/>
          </a:p>
        </p:txBody>
      </p:sp>
    </p:spTree>
    <p:extLst>
      <p:ext uri="{BB962C8B-B14F-4D97-AF65-F5344CB8AC3E}">
        <p14:creationId xmlns:p14="http://schemas.microsoft.com/office/powerpoint/2010/main" val="3713479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D. Dispelling fear</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196752"/>
            <a:ext cx="7467600" cy="5277200"/>
          </a:xfrm>
        </p:spPr>
        <p:txBody>
          <a:bodyPr>
            <a:normAutofit fontScale="92500"/>
          </a:bodyPr>
          <a:lstStyle/>
          <a:p>
            <a:pPr marL="0" indent="0">
              <a:buNone/>
            </a:pPr>
            <a:r>
              <a:rPr lang="en-US" dirty="0"/>
              <a:t>1. </a:t>
            </a:r>
            <a:r>
              <a:rPr lang="en-US" dirty="0" err="1"/>
              <a:t>Dvaravati</a:t>
            </a:r>
            <a:r>
              <a:rPr lang="en-US" dirty="0"/>
              <a:t> (Mon) </a:t>
            </a:r>
            <a:r>
              <a:rPr lang="en-US" dirty="0" smtClean="0"/>
              <a:t>: the Buddha stands with one or both forearms extended forward horizontally (popular in both stone and bronze)</a:t>
            </a:r>
            <a:endParaRPr lang="en-US" dirty="0"/>
          </a:p>
          <a:p>
            <a:pPr marL="0" indent="0">
              <a:buNone/>
            </a:pPr>
            <a:r>
              <a:rPr lang="en-US" dirty="0" smtClean="0"/>
              <a:t>2</a:t>
            </a:r>
            <a:r>
              <a:rPr lang="en-US" dirty="0"/>
              <a:t>. </a:t>
            </a:r>
            <a:r>
              <a:rPr lang="en-US" dirty="0" err="1" smtClean="0"/>
              <a:t>Lopburi</a:t>
            </a:r>
            <a:r>
              <a:rPr lang="en-US" dirty="0"/>
              <a:t>: </a:t>
            </a:r>
            <a:r>
              <a:rPr lang="en-US" dirty="0" smtClean="0"/>
              <a:t>Standing figures</a:t>
            </a:r>
          </a:p>
          <a:p>
            <a:pPr marL="0" indent="0">
              <a:buNone/>
            </a:pPr>
            <a:r>
              <a:rPr lang="en-US" dirty="0" smtClean="0"/>
              <a:t>3.Lana </a:t>
            </a:r>
            <a:r>
              <a:rPr lang="en-US" dirty="0"/>
              <a:t>(Northern School): </a:t>
            </a:r>
            <a:r>
              <a:rPr lang="en-US" dirty="0" smtClean="0"/>
              <a:t>Standing figures perform the gesture of ‘dispelling fear’</a:t>
            </a:r>
            <a:endParaRPr lang="en-US" dirty="0"/>
          </a:p>
          <a:p>
            <a:pPr marL="0" indent="0">
              <a:buNone/>
            </a:pPr>
            <a:r>
              <a:rPr lang="en-US" dirty="0"/>
              <a:t>5. </a:t>
            </a:r>
            <a:r>
              <a:rPr lang="en-US" dirty="0" err="1"/>
              <a:t>Sukhothai</a:t>
            </a:r>
            <a:r>
              <a:rPr lang="en-US" dirty="0"/>
              <a:t>: </a:t>
            </a:r>
            <a:r>
              <a:rPr lang="en-US" dirty="0" smtClean="0"/>
              <a:t>Walking Buddha, with one hand performing the gesture of ‘dispelling fear’ while the other arm swings naturally at the side. A good example may be seen at </a:t>
            </a:r>
            <a:r>
              <a:rPr lang="en-US" dirty="0" err="1" smtClean="0"/>
              <a:t>Wat</a:t>
            </a:r>
            <a:r>
              <a:rPr lang="en-US" dirty="0" smtClean="0"/>
              <a:t> </a:t>
            </a:r>
            <a:r>
              <a:rPr lang="en-US" dirty="0" err="1" smtClean="0"/>
              <a:t>Phra</a:t>
            </a:r>
            <a:r>
              <a:rPr lang="en-US" dirty="0" smtClean="0"/>
              <a:t> Si </a:t>
            </a:r>
            <a:r>
              <a:rPr lang="en-US" dirty="0" err="1" smtClean="0"/>
              <a:t>Ariyabot</a:t>
            </a:r>
            <a:r>
              <a:rPr lang="en-US" dirty="0" smtClean="0"/>
              <a:t> </a:t>
            </a:r>
            <a:r>
              <a:rPr lang="en-US" dirty="0" err="1" smtClean="0"/>
              <a:t>Kamphaeng</a:t>
            </a:r>
            <a:r>
              <a:rPr lang="en-US" dirty="0" smtClean="0"/>
              <a:t> </a:t>
            </a:r>
            <a:r>
              <a:rPr lang="en-US" dirty="0" err="1" smtClean="0"/>
              <a:t>Phet</a:t>
            </a:r>
            <a:r>
              <a:rPr lang="en-US" dirty="0" smtClean="0"/>
              <a:t>.</a:t>
            </a:r>
            <a:endParaRPr lang="en-US" dirty="0"/>
          </a:p>
          <a:p>
            <a:pPr marL="0" indent="0">
              <a:buNone/>
            </a:pPr>
            <a:r>
              <a:rPr lang="en-US" dirty="0"/>
              <a:t>6. </a:t>
            </a:r>
            <a:r>
              <a:rPr lang="en-US" dirty="0" err="1"/>
              <a:t>Utong</a:t>
            </a:r>
            <a:r>
              <a:rPr lang="en-US" dirty="0"/>
              <a:t>: </a:t>
            </a:r>
            <a:r>
              <a:rPr lang="en-US" dirty="0" smtClean="0"/>
              <a:t>Standing figures perform the gesture with one or both hands.</a:t>
            </a:r>
            <a:endParaRPr lang="en-US" dirty="0"/>
          </a:p>
          <a:p>
            <a:pPr marL="0" indent="0">
              <a:buNone/>
            </a:pPr>
            <a:r>
              <a:rPr lang="en-US" dirty="0"/>
              <a:t>7. </a:t>
            </a:r>
            <a:r>
              <a:rPr lang="en-US" dirty="0" err="1"/>
              <a:t>Ayuthaya</a:t>
            </a:r>
            <a:r>
              <a:rPr lang="en-US" dirty="0"/>
              <a:t>: Frequent examples represent the Buddha as standing.</a:t>
            </a:r>
          </a:p>
          <a:p>
            <a:endParaRPr lang="th-TH" dirty="0"/>
          </a:p>
        </p:txBody>
      </p:sp>
    </p:spTree>
    <p:extLst>
      <p:ext uri="{BB962C8B-B14F-4D97-AF65-F5344CB8AC3E}">
        <p14:creationId xmlns:p14="http://schemas.microsoft.com/office/powerpoint/2010/main" val="2567670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E. Bestowing </a:t>
            </a:r>
            <a:r>
              <a:rPr lang="en-US" b="1" dirty="0" err="1" smtClean="0">
                <a:effectLst>
                  <a:outerShdw blurRad="38100" dist="38100" dir="2700000" algn="tl">
                    <a:srgbClr val="000000">
                      <a:alpha val="43137"/>
                    </a:srgbClr>
                  </a:outerShdw>
                </a:effectLst>
              </a:rPr>
              <a:t>favours</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a:bodyPr>
          <a:lstStyle/>
          <a:p>
            <a:pPr marL="0" indent="0">
              <a:buNone/>
            </a:pPr>
            <a:r>
              <a:rPr lang="en-US" dirty="0"/>
              <a:t>1. </a:t>
            </a:r>
            <a:r>
              <a:rPr lang="en-US" dirty="0" err="1"/>
              <a:t>Dvaravati</a:t>
            </a:r>
            <a:r>
              <a:rPr lang="en-US" dirty="0"/>
              <a:t> (Mon) </a:t>
            </a:r>
            <a:r>
              <a:rPr lang="en-US" dirty="0" smtClean="0"/>
              <a:t>: the Buddha stands with one arm pendent at his side, the hand open and the palm visible (popular in stone).</a:t>
            </a:r>
            <a:endParaRPr lang="en-US" dirty="0"/>
          </a:p>
          <a:p>
            <a:pPr marL="0" indent="0">
              <a:buNone/>
            </a:pPr>
            <a:r>
              <a:rPr lang="en-US" dirty="0" smtClean="0"/>
              <a:t>2</a:t>
            </a:r>
            <a:r>
              <a:rPr lang="en-US" dirty="0"/>
              <a:t>. </a:t>
            </a:r>
            <a:r>
              <a:rPr lang="en-US" dirty="0" err="1" smtClean="0"/>
              <a:t>Lopburi</a:t>
            </a:r>
            <a:r>
              <a:rPr lang="en-US" dirty="0"/>
              <a:t>: </a:t>
            </a:r>
            <a:r>
              <a:rPr lang="en-US" dirty="0" smtClean="0"/>
              <a:t>Standing figures</a:t>
            </a:r>
          </a:p>
          <a:p>
            <a:endParaRPr lang="th-TH" dirty="0"/>
          </a:p>
        </p:txBody>
      </p:sp>
    </p:spTree>
    <p:extLst>
      <p:ext uri="{BB962C8B-B14F-4D97-AF65-F5344CB8AC3E}">
        <p14:creationId xmlns:p14="http://schemas.microsoft.com/office/powerpoint/2010/main" val="2403687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F. Instruction  </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827584" y="1600200"/>
            <a:ext cx="7097216" cy="4873752"/>
          </a:xfrm>
        </p:spPr>
        <p:txBody>
          <a:bodyPr>
            <a:normAutofit/>
          </a:bodyPr>
          <a:lstStyle/>
          <a:p>
            <a:pPr marL="0" indent="0">
              <a:buNone/>
            </a:pPr>
            <a:r>
              <a:rPr lang="en-US" dirty="0"/>
              <a:t>1. </a:t>
            </a:r>
            <a:r>
              <a:rPr lang="en-US" dirty="0" err="1"/>
              <a:t>Dvaravati</a:t>
            </a:r>
            <a:r>
              <a:rPr lang="en-US" dirty="0"/>
              <a:t> (Mon) </a:t>
            </a:r>
            <a:r>
              <a:rPr lang="en-US" dirty="0" smtClean="0"/>
              <a:t>: the Buddha stands with one or both forearms extended forward horizontally (popular in both stone and bronze)</a:t>
            </a:r>
            <a:endParaRPr lang="en-US" dirty="0"/>
          </a:p>
          <a:p>
            <a:pPr marL="0" indent="0">
              <a:buNone/>
            </a:pPr>
            <a:r>
              <a:rPr lang="en-US" dirty="0" smtClean="0"/>
              <a:t>2</a:t>
            </a:r>
            <a:r>
              <a:rPr lang="en-US" dirty="0"/>
              <a:t>. </a:t>
            </a:r>
            <a:r>
              <a:rPr lang="en-US" dirty="0" err="1" smtClean="0"/>
              <a:t>Lopburi</a:t>
            </a:r>
            <a:r>
              <a:rPr lang="en-US" dirty="0"/>
              <a:t>: </a:t>
            </a:r>
            <a:r>
              <a:rPr lang="en-US" dirty="0" smtClean="0"/>
              <a:t>Standing figures</a:t>
            </a:r>
          </a:p>
          <a:p>
            <a:pPr marL="0" indent="0">
              <a:buNone/>
            </a:pPr>
            <a:r>
              <a:rPr lang="en-US" dirty="0" smtClean="0"/>
              <a:t>3.Lana </a:t>
            </a:r>
            <a:r>
              <a:rPr lang="en-US" dirty="0"/>
              <a:t>(Northern School): </a:t>
            </a:r>
            <a:r>
              <a:rPr lang="en-US" dirty="0" smtClean="0"/>
              <a:t>Standing figures perform the gesture of ‘dispelling fear’</a:t>
            </a:r>
            <a:endParaRPr lang="en-US" dirty="0"/>
          </a:p>
          <a:p>
            <a:pPr marL="0" indent="0">
              <a:buNone/>
            </a:pPr>
            <a:r>
              <a:rPr lang="en-US" dirty="0"/>
              <a:t>5. </a:t>
            </a:r>
            <a:r>
              <a:rPr lang="en-US" dirty="0" err="1"/>
              <a:t>Sukhothai</a:t>
            </a:r>
            <a:r>
              <a:rPr lang="en-US" dirty="0"/>
              <a:t>: </a:t>
            </a:r>
            <a:r>
              <a:rPr lang="en-US" dirty="0" smtClean="0"/>
              <a:t>Walking Buddha, with one hand performing the gesture of ‘instruction’ while the other arm swings naturally at the side.  </a:t>
            </a:r>
            <a:endParaRPr lang="en-US" dirty="0"/>
          </a:p>
          <a:p>
            <a:pPr marL="0" indent="0">
              <a:buNone/>
            </a:pPr>
            <a:r>
              <a:rPr lang="en-US" dirty="0"/>
              <a:t>6. </a:t>
            </a:r>
            <a:r>
              <a:rPr lang="en-US" dirty="0" err="1" smtClean="0"/>
              <a:t>Lan</a:t>
            </a:r>
            <a:r>
              <a:rPr lang="en-US" dirty="0" smtClean="0"/>
              <a:t> Na: Standing figures  </a:t>
            </a:r>
            <a:endParaRPr lang="en-US" dirty="0"/>
          </a:p>
          <a:p>
            <a:endParaRPr lang="th-TH" dirty="0"/>
          </a:p>
        </p:txBody>
      </p:sp>
    </p:spTree>
    <p:extLst>
      <p:ext uri="{BB962C8B-B14F-4D97-AF65-F5344CB8AC3E}">
        <p14:creationId xmlns:p14="http://schemas.microsoft.com/office/powerpoint/2010/main" val="2403687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G. Converting the Creatures</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p:txBody>
          <a:bodyPr>
            <a:normAutofit/>
          </a:bodyPr>
          <a:lstStyle/>
          <a:p>
            <a:pPr marL="0" indent="0">
              <a:buNone/>
            </a:pPr>
            <a:r>
              <a:rPr lang="en-US" dirty="0"/>
              <a:t>1. </a:t>
            </a:r>
            <a:r>
              <a:rPr lang="en-US" dirty="0" err="1"/>
              <a:t>Dvaravati</a:t>
            </a:r>
            <a:r>
              <a:rPr lang="en-US" dirty="0"/>
              <a:t> (Mon) </a:t>
            </a:r>
            <a:r>
              <a:rPr lang="en-US" dirty="0" smtClean="0"/>
              <a:t>:  Some </a:t>
            </a:r>
            <a:r>
              <a:rPr lang="en-US" dirty="0" err="1" smtClean="0"/>
              <a:t>Dvaravati</a:t>
            </a:r>
            <a:r>
              <a:rPr lang="en-US" dirty="0" smtClean="0"/>
              <a:t> (Mon) depict the Buddha performing the gestures of ‘dispelling fear’ or ‘</a:t>
            </a:r>
            <a:r>
              <a:rPr lang="en-US" dirty="0" err="1" smtClean="0"/>
              <a:t>instrcution</a:t>
            </a:r>
            <a:r>
              <a:rPr lang="en-US" dirty="0" smtClean="0"/>
              <a:t>’ with one hand and ‘bestowing </a:t>
            </a:r>
            <a:r>
              <a:rPr lang="en-US" dirty="0" err="1" smtClean="0"/>
              <a:t>favours’</a:t>
            </a:r>
            <a:r>
              <a:rPr lang="en-US" dirty="0" smtClean="0"/>
              <a:t> with the other. This combination has continued until the </a:t>
            </a:r>
            <a:r>
              <a:rPr lang="en-US" dirty="0" err="1" smtClean="0"/>
              <a:t>Rattanakosin</a:t>
            </a:r>
            <a:r>
              <a:rPr lang="en-US" dirty="0" smtClean="0"/>
              <a:t> (Bangkok) period. </a:t>
            </a:r>
            <a:endParaRPr lang="en-US" dirty="0"/>
          </a:p>
          <a:p>
            <a:endParaRPr lang="th-TH" dirty="0"/>
          </a:p>
        </p:txBody>
      </p:sp>
    </p:spTree>
    <p:extLst>
      <p:ext uri="{BB962C8B-B14F-4D97-AF65-F5344CB8AC3E}">
        <p14:creationId xmlns:p14="http://schemas.microsoft.com/office/powerpoint/2010/main" val="2403687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H. The Buddha in royal attire</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196752"/>
            <a:ext cx="7467600" cy="5277200"/>
          </a:xfrm>
        </p:spPr>
        <p:txBody>
          <a:bodyPr>
            <a:normAutofit/>
          </a:bodyPr>
          <a:lstStyle/>
          <a:p>
            <a:pPr marL="0" indent="0">
              <a:buNone/>
            </a:pPr>
            <a:r>
              <a:rPr lang="en-US" dirty="0" smtClean="0"/>
              <a:t>1. </a:t>
            </a:r>
            <a:r>
              <a:rPr lang="en-US" dirty="0" err="1" smtClean="0"/>
              <a:t>Lopburi</a:t>
            </a:r>
            <a:r>
              <a:rPr lang="en-US" dirty="0"/>
              <a:t>: </a:t>
            </a:r>
            <a:r>
              <a:rPr lang="en-US" dirty="0" smtClean="0"/>
              <a:t>The Buddha is clad as a king with decorated crown, earrings, necklace, arm bands, bracelets, </a:t>
            </a:r>
            <a:r>
              <a:rPr lang="en-US" dirty="0" err="1" smtClean="0"/>
              <a:t>angkles</a:t>
            </a:r>
            <a:r>
              <a:rPr lang="en-US" dirty="0" smtClean="0"/>
              <a:t> and waistband, the monastic attire and royal waistband may be combined.</a:t>
            </a:r>
          </a:p>
          <a:p>
            <a:pPr marL="0" indent="0">
              <a:buNone/>
            </a:pPr>
            <a:r>
              <a:rPr lang="en-US" dirty="0" smtClean="0"/>
              <a:t>2.Lana </a:t>
            </a:r>
            <a:r>
              <a:rPr lang="en-US" dirty="0"/>
              <a:t>(Northern School): </a:t>
            </a:r>
            <a:r>
              <a:rPr lang="en-US" dirty="0" smtClean="0"/>
              <a:t>A few standing </a:t>
            </a:r>
            <a:r>
              <a:rPr lang="en-US" dirty="0" err="1" smtClean="0"/>
              <a:t>Buddhas</a:t>
            </a:r>
            <a:r>
              <a:rPr lang="en-US" dirty="0" smtClean="0"/>
              <a:t> are depicted in this manner.</a:t>
            </a:r>
            <a:endParaRPr lang="en-US" dirty="0"/>
          </a:p>
          <a:p>
            <a:pPr marL="0" indent="0">
              <a:buNone/>
            </a:pPr>
            <a:r>
              <a:rPr lang="en-US" dirty="0" smtClean="0"/>
              <a:t>3. </a:t>
            </a:r>
            <a:r>
              <a:rPr lang="en-US" dirty="0" err="1"/>
              <a:t>Ayuthaya</a:t>
            </a:r>
            <a:r>
              <a:rPr lang="en-US" dirty="0"/>
              <a:t>: </a:t>
            </a:r>
            <a:r>
              <a:rPr lang="en-US" dirty="0" smtClean="0"/>
              <a:t>Many examples exist.</a:t>
            </a:r>
          </a:p>
          <a:p>
            <a:pPr marL="0" indent="0">
              <a:buNone/>
            </a:pPr>
            <a:r>
              <a:rPr lang="en-US" dirty="0" smtClean="0"/>
              <a:t>4. </a:t>
            </a:r>
            <a:r>
              <a:rPr lang="en-US" dirty="0" err="1" smtClean="0"/>
              <a:t>Rattanakosin</a:t>
            </a:r>
            <a:r>
              <a:rPr lang="en-US" dirty="0" smtClean="0"/>
              <a:t> (Bangkok) Period: common examples.</a:t>
            </a:r>
            <a:endParaRPr lang="en-US" dirty="0"/>
          </a:p>
          <a:p>
            <a:endParaRPr lang="th-TH" dirty="0"/>
          </a:p>
        </p:txBody>
      </p:sp>
    </p:spTree>
    <p:extLst>
      <p:ext uri="{BB962C8B-B14F-4D97-AF65-F5344CB8AC3E}">
        <p14:creationId xmlns:p14="http://schemas.microsoft.com/office/powerpoint/2010/main" val="693611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I. Resting or Reclining</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196752"/>
            <a:ext cx="7467600" cy="5277200"/>
          </a:xfrm>
        </p:spPr>
        <p:txBody>
          <a:bodyPr>
            <a:normAutofit/>
          </a:bodyPr>
          <a:lstStyle/>
          <a:p>
            <a:pPr marL="0" indent="0">
              <a:buNone/>
            </a:pPr>
            <a:r>
              <a:rPr lang="en-US" dirty="0"/>
              <a:t>1. </a:t>
            </a:r>
            <a:r>
              <a:rPr lang="en-US" dirty="0" err="1" smtClean="0"/>
              <a:t>Sukhothai</a:t>
            </a:r>
            <a:r>
              <a:rPr lang="en-US" dirty="0"/>
              <a:t>: </a:t>
            </a:r>
            <a:r>
              <a:rPr lang="en-US" dirty="0" smtClean="0"/>
              <a:t>Not frequently represented.</a:t>
            </a:r>
            <a:endParaRPr lang="en-US" dirty="0"/>
          </a:p>
          <a:p>
            <a:pPr marL="0" indent="0">
              <a:buNone/>
            </a:pPr>
            <a:r>
              <a:rPr lang="en-US" dirty="0" smtClean="0"/>
              <a:t>2. </a:t>
            </a:r>
            <a:r>
              <a:rPr lang="en-US" dirty="0" err="1" smtClean="0"/>
              <a:t>Lanna</a:t>
            </a:r>
            <a:r>
              <a:rPr lang="en-US" dirty="0" smtClean="0"/>
              <a:t> (Northern School): A few examples exist.</a:t>
            </a:r>
            <a:endParaRPr lang="en-US" dirty="0"/>
          </a:p>
          <a:p>
            <a:pPr marL="0" indent="0">
              <a:buNone/>
            </a:pPr>
            <a:r>
              <a:rPr lang="en-US" dirty="0" smtClean="0"/>
              <a:t>3. </a:t>
            </a:r>
            <a:r>
              <a:rPr lang="en-US" dirty="0" err="1"/>
              <a:t>Utong</a:t>
            </a:r>
            <a:r>
              <a:rPr lang="en-US" dirty="0"/>
              <a:t>: </a:t>
            </a:r>
            <a:r>
              <a:rPr lang="en-US" dirty="0" smtClean="0"/>
              <a:t>Some depictions only.</a:t>
            </a:r>
            <a:endParaRPr lang="en-US" dirty="0"/>
          </a:p>
          <a:p>
            <a:endParaRPr lang="th-TH" dirty="0"/>
          </a:p>
        </p:txBody>
      </p:sp>
    </p:spTree>
    <p:extLst>
      <p:ext uri="{BB962C8B-B14F-4D97-AF65-F5344CB8AC3E}">
        <p14:creationId xmlns:p14="http://schemas.microsoft.com/office/powerpoint/2010/main" val="693611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J. Walking</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196752"/>
            <a:ext cx="7467600" cy="5277200"/>
          </a:xfrm>
        </p:spPr>
        <p:txBody>
          <a:bodyPr>
            <a:normAutofit/>
          </a:bodyPr>
          <a:lstStyle/>
          <a:p>
            <a:pPr marL="0" indent="0">
              <a:buNone/>
            </a:pPr>
            <a:r>
              <a:rPr lang="en-US" dirty="0" smtClean="0"/>
              <a:t>1. </a:t>
            </a:r>
            <a:r>
              <a:rPr lang="en-US" dirty="0" err="1"/>
              <a:t>Sukhothai</a:t>
            </a:r>
            <a:r>
              <a:rPr lang="en-US" dirty="0"/>
              <a:t>: </a:t>
            </a:r>
            <a:r>
              <a:rPr lang="en-US" dirty="0" smtClean="0"/>
              <a:t>(in the round), supposedly originated by artists here.</a:t>
            </a:r>
            <a:endParaRPr lang="en-US" dirty="0"/>
          </a:p>
          <a:p>
            <a:pPr marL="0" indent="0">
              <a:buNone/>
            </a:pPr>
            <a:r>
              <a:rPr lang="en-US" dirty="0" smtClean="0"/>
              <a:t>2.Lana </a:t>
            </a:r>
            <a:r>
              <a:rPr lang="en-US" dirty="0"/>
              <a:t>(Northern School): </a:t>
            </a:r>
            <a:r>
              <a:rPr lang="en-US" dirty="0" smtClean="0"/>
              <a:t>A few examples are known; some of them depict the Buddha ‘making a footprint’.</a:t>
            </a:r>
          </a:p>
          <a:p>
            <a:pPr marL="0" indent="0">
              <a:buNone/>
            </a:pPr>
            <a:r>
              <a:rPr lang="en-US" dirty="0" smtClean="0"/>
              <a:t>3. </a:t>
            </a:r>
            <a:r>
              <a:rPr lang="en-US" dirty="0" err="1"/>
              <a:t>Utong</a:t>
            </a:r>
            <a:r>
              <a:rPr lang="en-US" dirty="0"/>
              <a:t>: </a:t>
            </a:r>
            <a:r>
              <a:rPr lang="en-US" dirty="0" smtClean="0"/>
              <a:t>Some representations exist.</a:t>
            </a:r>
            <a:endParaRPr lang="en-US" dirty="0"/>
          </a:p>
          <a:p>
            <a:pPr marL="0" indent="0">
              <a:buNone/>
            </a:pPr>
            <a:r>
              <a:rPr lang="en-US" dirty="0" smtClean="0"/>
              <a:t>4</a:t>
            </a:r>
            <a:r>
              <a:rPr lang="en-US" dirty="0"/>
              <a:t>. </a:t>
            </a:r>
            <a:r>
              <a:rPr lang="en-US" dirty="0" err="1"/>
              <a:t>Rattanakosin</a:t>
            </a:r>
            <a:r>
              <a:rPr lang="en-US" dirty="0"/>
              <a:t> (Bangkok) Period: </a:t>
            </a:r>
            <a:r>
              <a:rPr lang="en-US" dirty="0" smtClean="0"/>
              <a:t>Revived an interest in this posture. The most impressive example is found at the </a:t>
            </a:r>
            <a:r>
              <a:rPr lang="en-US" dirty="0" err="1" smtClean="0"/>
              <a:t>Phutthamonthon</a:t>
            </a:r>
            <a:r>
              <a:rPr lang="en-US" dirty="0" smtClean="0"/>
              <a:t> Park, </a:t>
            </a:r>
            <a:r>
              <a:rPr lang="en-US" dirty="0" err="1" smtClean="0"/>
              <a:t>Nakhon</a:t>
            </a:r>
            <a:r>
              <a:rPr lang="en-US" dirty="0" smtClean="0"/>
              <a:t> </a:t>
            </a:r>
            <a:r>
              <a:rPr lang="en-US" dirty="0" err="1" smtClean="0"/>
              <a:t>Pathom</a:t>
            </a:r>
            <a:r>
              <a:rPr lang="en-US" dirty="0" smtClean="0"/>
              <a:t> province.</a:t>
            </a:r>
            <a:endParaRPr lang="en-US" dirty="0"/>
          </a:p>
          <a:p>
            <a:endParaRPr lang="th-TH" dirty="0"/>
          </a:p>
        </p:txBody>
      </p:sp>
    </p:spTree>
    <p:extLst>
      <p:ext uri="{BB962C8B-B14F-4D97-AF65-F5344CB8AC3E}">
        <p14:creationId xmlns:p14="http://schemas.microsoft.com/office/powerpoint/2010/main" val="69361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78098"/>
          </a:xfrm>
        </p:spPr>
        <p:txBody>
          <a:bodyPr/>
          <a:lstStyle/>
          <a:p>
            <a:r>
              <a:rPr lang="en-US" dirty="0" smtClean="0"/>
              <a:t>Indian context	</a:t>
            </a:r>
            <a:endParaRPr lang="th-TH" dirty="0"/>
          </a:p>
        </p:txBody>
      </p:sp>
      <p:sp>
        <p:nvSpPr>
          <p:cNvPr id="3" name="Content Placeholder 2"/>
          <p:cNvSpPr>
            <a:spLocks noGrp="1"/>
          </p:cNvSpPr>
          <p:nvPr>
            <p:ph sz="quarter" idx="1"/>
          </p:nvPr>
        </p:nvSpPr>
        <p:spPr/>
        <p:txBody>
          <a:bodyPr/>
          <a:lstStyle/>
          <a:p>
            <a:r>
              <a:rPr lang="en-US" dirty="0" smtClean="0"/>
              <a:t>The term ‘hasta’ or ‘</a:t>
            </a:r>
            <a:r>
              <a:rPr lang="en-US" dirty="0" err="1" smtClean="0"/>
              <a:t>hattha</a:t>
            </a:r>
            <a:r>
              <a:rPr lang="en-US" dirty="0" smtClean="0"/>
              <a:t>’ meaning hand or forearm) for </a:t>
            </a:r>
            <a:r>
              <a:rPr lang="en-US" dirty="0" err="1" smtClean="0"/>
              <a:t>Brahmanic</a:t>
            </a:r>
            <a:r>
              <a:rPr lang="en-US" dirty="0" smtClean="0"/>
              <a:t> iconography. </a:t>
            </a:r>
          </a:p>
          <a:p>
            <a:r>
              <a:rPr lang="en-US" dirty="0" smtClean="0"/>
              <a:t>‘mudra’ meaning a mark or seal for Buddhist iconography.</a:t>
            </a:r>
          </a:p>
          <a:p>
            <a:endParaRPr lang="en-US" dirty="0"/>
          </a:p>
          <a:p>
            <a:endParaRPr lang="th-TH" dirty="0"/>
          </a:p>
        </p:txBody>
      </p:sp>
    </p:spTree>
    <p:extLst>
      <p:ext uri="{BB962C8B-B14F-4D97-AF65-F5344CB8AC3E}">
        <p14:creationId xmlns:p14="http://schemas.microsoft.com/office/powerpoint/2010/main" val="1327008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06090"/>
          </a:xfrm>
        </p:spPr>
        <p:txBody>
          <a:bodyPr/>
          <a:lstStyle/>
          <a:p>
            <a:r>
              <a:rPr lang="en-US" b="1" dirty="0" smtClean="0">
                <a:effectLst>
                  <a:outerShdw blurRad="38100" dist="38100" dir="2700000" algn="tl">
                    <a:srgbClr val="000000">
                      <a:alpha val="43137"/>
                    </a:srgbClr>
                  </a:outerShdw>
                </a:effectLst>
              </a:rPr>
              <a:t>K. Carrying the alms bowl</a:t>
            </a:r>
            <a:endParaRPr lang="th-TH" b="1" dirty="0">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57200" y="1196752"/>
            <a:ext cx="7467600" cy="5277200"/>
          </a:xfrm>
        </p:spPr>
        <p:txBody>
          <a:bodyPr>
            <a:normAutofit/>
          </a:bodyPr>
          <a:lstStyle/>
          <a:p>
            <a:pPr marL="0" indent="0">
              <a:buNone/>
            </a:pPr>
            <a:r>
              <a:rPr lang="en-US" dirty="0" smtClean="0"/>
              <a:t>1. Lana </a:t>
            </a:r>
            <a:r>
              <a:rPr lang="en-US" dirty="0"/>
              <a:t>(Northern School): </a:t>
            </a:r>
            <a:r>
              <a:rPr lang="en-US" dirty="0" smtClean="0"/>
              <a:t>The Buddha stands holding the bowl.</a:t>
            </a:r>
          </a:p>
          <a:p>
            <a:pPr marL="0" indent="0">
              <a:buNone/>
            </a:pPr>
            <a:endParaRPr lang="en-US" dirty="0" smtClean="0"/>
          </a:p>
          <a:p>
            <a:pPr marL="0" indent="0">
              <a:buNone/>
            </a:pPr>
            <a:r>
              <a:rPr lang="en-US" dirty="0" smtClean="0"/>
              <a:t>2. </a:t>
            </a:r>
            <a:r>
              <a:rPr lang="en-US" dirty="0" err="1" smtClean="0"/>
              <a:t>Rattanakosin</a:t>
            </a:r>
            <a:r>
              <a:rPr lang="en-US" dirty="0" smtClean="0"/>
              <a:t> (Bangkok) period: Revived, especially during the third reign (1824-51).</a:t>
            </a:r>
            <a:endParaRPr lang="en-US" dirty="0"/>
          </a:p>
          <a:p>
            <a:endParaRPr lang="th-TH" dirty="0"/>
          </a:p>
        </p:txBody>
      </p:sp>
    </p:spTree>
    <p:extLst>
      <p:ext uri="{BB962C8B-B14F-4D97-AF65-F5344CB8AC3E}">
        <p14:creationId xmlns:p14="http://schemas.microsoft.com/office/powerpoint/2010/main" val="693611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h-TH"/>
          </a:p>
        </p:txBody>
      </p:sp>
      <p:sp>
        <p:nvSpPr>
          <p:cNvPr id="3" name="Text Placeholder 2"/>
          <p:cNvSpPr>
            <a:spLocks noGrp="1"/>
          </p:cNvSpPr>
          <p:nvPr>
            <p:ph type="body" idx="2"/>
          </p:nvPr>
        </p:nvSpPr>
        <p:spPr/>
        <p:txBody>
          <a:bodyPr/>
          <a:lstStyle/>
          <a:p>
            <a:endParaRPr lang="th-TH"/>
          </a:p>
        </p:txBody>
      </p:sp>
      <p:sp>
        <p:nvSpPr>
          <p:cNvPr id="4" name="Content Placeholder 3"/>
          <p:cNvSpPr>
            <a:spLocks noGrp="1"/>
          </p:cNvSpPr>
          <p:nvPr>
            <p:ph sz="quarter" idx="1"/>
          </p:nvPr>
        </p:nvSpPr>
        <p:spPr/>
        <p:txBody>
          <a:bodyPr/>
          <a:lstStyle/>
          <a:p>
            <a:r>
              <a:rPr lang="en-US" dirty="0" smtClean="0"/>
              <a:t>Thank you</a:t>
            </a:r>
            <a:endParaRPr lang="th-TH" dirty="0"/>
          </a:p>
        </p:txBody>
      </p:sp>
    </p:spTree>
    <p:extLst>
      <p:ext uri="{BB962C8B-B14F-4D97-AF65-F5344CB8AC3E}">
        <p14:creationId xmlns:p14="http://schemas.microsoft.com/office/powerpoint/2010/main" val="1620382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892480" cy="648072"/>
          </a:xfrm>
        </p:spPr>
        <p:txBody>
          <a:bodyPr>
            <a:normAutofit fontScale="90000"/>
          </a:bodyPr>
          <a:lstStyle/>
          <a:p>
            <a:r>
              <a:rPr lang="en-US" dirty="0" smtClean="0"/>
              <a:t>Six Mudra (hand gesture)</a:t>
            </a:r>
            <a:br>
              <a:rPr lang="en-US" dirty="0" smtClean="0"/>
            </a:br>
            <a:r>
              <a:rPr lang="en-US" dirty="0" smtClean="0"/>
              <a:t>specifically used for the </a:t>
            </a:r>
            <a:r>
              <a:rPr lang="en-US" dirty="0" err="1" smtClean="0"/>
              <a:t>buddha</a:t>
            </a:r>
            <a:endParaRPr lang="th-TH" dirty="0"/>
          </a:p>
        </p:txBody>
      </p:sp>
      <p:sp>
        <p:nvSpPr>
          <p:cNvPr id="3" name="Content Placeholder 2"/>
          <p:cNvSpPr>
            <a:spLocks noGrp="1"/>
          </p:cNvSpPr>
          <p:nvPr>
            <p:ph sz="quarter" idx="1"/>
          </p:nvPr>
        </p:nvSpPr>
        <p:spPr>
          <a:xfrm>
            <a:off x="467544" y="1268760"/>
            <a:ext cx="5616624" cy="4873752"/>
          </a:xfrm>
        </p:spPr>
        <p:txBody>
          <a:bodyPr>
            <a:normAutofit fontScale="92500" lnSpcReduction="10000"/>
          </a:bodyPr>
          <a:lstStyle/>
          <a:p>
            <a:pPr marL="457200" indent="-457200">
              <a:buFont typeface="+mj-lt"/>
              <a:buAutoNum type="arabicPeriod"/>
            </a:pPr>
            <a:r>
              <a:rPr lang="en-US" dirty="0" err="1" smtClean="0"/>
              <a:t>Dhyana</a:t>
            </a:r>
            <a:r>
              <a:rPr lang="en-US" dirty="0" smtClean="0"/>
              <a:t> mudra: signifying meditation.</a:t>
            </a:r>
          </a:p>
          <a:p>
            <a:pPr marL="457200" indent="-457200">
              <a:buFont typeface="+mj-lt"/>
              <a:buAutoNum type="arabicPeriod"/>
            </a:pPr>
            <a:r>
              <a:rPr lang="en-US" dirty="0" err="1" smtClean="0"/>
              <a:t>Varada</a:t>
            </a:r>
            <a:r>
              <a:rPr lang="en-US" dirty="0" smtClean="0"/>
              <a:t> mudra: signifying charity, gifts or </a:t>
            </a:r>
            <a:r>
              <a:rPr lang="en-US" dirty="0" err="1" smtClean="0"/>
              <a:t>favours</a:t>
            </a:r>
            <a:r>
              <a:rPr lang="en-US" dirty="0" smtClean="0"/>
              <a:t>.</a:t>
            </a:r>
          </a:p>
          <a:p>
            <a:pPr marL="457200" indent="-457200">
              <a:buFont typeface="+mj-lt"/>
              <a:buAutoNum type="arabicPeriod"/>
            </a:pPr>
            <a:r>
              <a:rPr lang="en-US" dirty="0" err="1" smtClean="0"/>
              <a:t>Abhaya</a:t>
            </a:r>
            <a:r>
              <a:rPr lang="en-US" dirty="0" smtClean="0"/>
              <a:t> mudra: signifying absence of fear (</a:t>
            </a:r>
            <a:r>
              <a:rPr lang="en-US" dirty="0" err="1" smtClean="0"/>
              <a:t>bhaya</a:t>
            </a:r>
            <a:r>
              <a:rPr lang="en-US" dirty="0" smtClean="0"/>
              <a:t> means ‘fear, terror or peril’ ‘a’ is a privative prefix) dispelling fear.</a:t>
            </a:r>
          </a:p>
          <a:p>
            <a:pPr marL="457200" indent="-457200">
              <a:buFont typeface="+mj-lt"/>
              <a:buAutoNum type="arabicPeriod"/>
            </a:pPr>
            <a:r>
              <a:rPr lang="en-US" dirty="0" err="1" smtClean="0"/>
              <a:t>Vitarka</a:t>
            </a:r>
            <a:r>
              <a:rPr lang="en-US" dirty="0" smtClean="0"/>
              <a:t> mudra: meaning reasoning and exposition.</a:t>
            </a:r>
          </a:p>
          <a:p>
            <a:pPr marL="457200" indent="-457200">
              <a:buFont typeface="+mj-lt"/>
              <a:buAutoNum type="arabicPeriod"/>
            </a:pPr>
            <a:r>
              <a:rPr lang="en-US" dirty="0" err="1" smtClean="0"/>
              <a:t>Dharmacakra</a:t>
            </a:r>
            <a:r>
              <a:rPr lang="en-US" dirty="0" smtClean="0"/>
              <a:t> mudra (</a:t>
            </a:r>
            <a:r>
              <a:rPr lang="en-US" dirty="0" err="1" smtClean="0"/>
              <a:t>dhammacakra</a:t>
            </a:r>
            <a:r>
              <a:rPr lang="en-US" dirty="0" smtClean="0"/>
              <a:t> </a:t>
            </a:r>
            <a:r>
              <a:rPr lang="en-US" dirty="0" err="1" smtClean="0"/>
              <a:t>pravartana</a:t>
            </a:r>
            <a:r>
              <a:rPr lang="en-US" dirty="0" smtClean="0"/>
              <a:t> mudra): meaning ‘setting the wheel of the law in motion’.</a:t>
            </a:r>
          </a:p>
          <a:p>
            <a:pPr marL="457200" indent="-457200">
              <a:buFont typeface="+mj-lt"/>
              <a:buAutoNum type="arabicPeriod"/>
            </a:pPr>
            <a:r>
              <a:rPr lang="en-US" dirty="0" err="1" smtClean="0"/>
              <a:t>Bhumisparsa</a:t>
            </a:r>
            <a:r>
              <a:rPr lang="en-US" dirty="0" smtClean="0"/>
              <a:t> mudra: signifying ‘touching the earth’</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5229200"/>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597901"/>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5788" y="836712"/>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1554" y="2420888"/>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3857" y="4135388"/>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0562" y="3212976"/>
            <a:ext cx="1143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04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78098"/>
          </a:xfrm>
        </p:spPr>
        <p:txBody>
          <a:bodyPr/>
          <a:lstStyle/>
          <a:p>
            <a:r>
              <a:rPr lang="en-US" b="1" dirty="0" smtClean="0"/>
              <a:t>1. </a:t>
            </a:r>
            <a:r>
              <a:rPr lang="en-US" b="1" dirty="0" err="1" smtClean="0"/>
              <a:t>Dhyana</a:t>
            </a:r>
            <a:r>
              <a:rPr lang="en-US" b="1" dirty="0" smtClean="0"/>
              <a:t> Mudra</a:t>
            </a:r>
            <a:endParaRPr lang="th-TH" dirty="0"/>
          </a:p>
        </p:txBody>
      </p:sp>
      <p:sp>
        <p:nvSpPr>
          <p:cNvPr id="3" name="Content Placeholder 2"/>
          <p:cNvSpPr>
            <a:spLocks noGrp="1"/>
          </p:cNvSpPr>
          <p:nvPr>
            <p:ph sz="quarter" idx="1"/>
          </p:nvPr>
        </p:nvSpPr>
        <p:spPr>
          <a:xfrm>
            <a:off x="457200" y="1600200"/>
            <a:ext cx="8291264" cy="4873752"/>
          </a:xfrm>
        </p:spPr>
        <p:txBody>
          <a:bodyPr>
            <a:normAutofit lnSpcReduction="10000"/>
          </a:bodyPr>
          <a:lstStyle/>
          <a:p>
            <a:r>
              <a:rPr lang="en-US" dirty="0" smtClean="0"/>
              <a:t>This </a:t>
            </a:r>
            <a:r>
              <a:rPr lang="en-US" dirty="0"/>
              <a:t>mudra signifies meditation. Both hands are in the lap with palms upward. The right hand is on top of the left hand. The Buddha is most seated in the half-lotus posture (sometimes called 'yoga', 'Indian', 'Buddha' posture). Some images display the Buddha in the so-called adamantine (diamond, or full-lotus) posture with tightly crossed legs, so that the soles of both feet are visible. </a:t>
            </a:r>
            <a:endParaRPr lang="en-US" dirty="0" smtClean="0"/>
          </a:p>
          <a:p>
            <a:r>
              <a:rPr lang="en-US" dirty="0"/>
              <a:t/>
            </a:r>
            <a:br>
              <a:rPr lang="en-US" dirty="0"/>
            </a:br>
            <a:r>
              <a:rPr lang="en-US" dirty="0"/>
              <a:t>The Bodhisattva makes a vow and is determined not the leave the spot (where he is sitting on the grass) until he achieves enlightenment. The </a:t>
            </a:r>
            <a:r>
              <a:rPr lang="en-US" dirty="0" err="1"/>
              <a:t>Boddhisattva</a:t>
            </a:r>
            <a:r>
              <a:rPr lang="en-US" dirty="0"/>
              <a:t> determines to find the cause of suffering and its cessation.</a:t>
            </a:r>
            <a:endParaRPr lang="th-TH" dirty="0"/>
          </a:p>
        </p:txBody>
      </p:sp>
    </p:spTree>
    <p:extLst>
      <p:ext uri="{BB962C8B-B14F-4D97-AF65-F5344CB8AC3E}">
        <p14:creationId xmlns:p14="http://schemas.microsoft.com/office/powerpoint/2010/main" val="274306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691680" y="4725144"/>
            <a:ext cx="6779096" cy="1800200"/>
          </a:xfrm>
        </p:spPr>
        <p:txBody>
          <a:bodyPr/>
          <a:lstStyle/>
          <a:p>
            <a:r>
              <a:rPr lang="en-US" b="1" dirty="0"/>
              <a:t>The Gesture of Meditation</a:t>
            </a:r>
            <a:r>
              <a:rPr lang="en-US" dirty="0"/>
              <a:t> </a:t>
            </a:r>
            <a:r>
              <a:rPr lang="en-US" i="1" dirty="0"/>
              <a:t>(Samadhi Mudra) </a:t>
            </a:r>
            <a:r>
              <a:rPr lang="en-US" dirty="0"/>
              <a:t>with both hands resting on the lap, palms upwards.</a:t>
            </a:r>
            <a:endParaRPr lang="th-TH"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80728"/>
            <a:ext cx="4824536" cy="204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490788"/>
            <a:ext cx="29432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5096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994</TotalTime>
  <Words>1986</Words>
  <Application>Microsoft Office PowerPoint</Application>
  <PresentationFormat>On-screen Show (4:3)</PresentationFormat>
  <Paragraphs>158</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Oriel</vt:lpstr>
      <vt:lpstr>Buddhist Art   Sculpture – Buddha  Mudra – Hand gesture         </vt:lpstr>
      <vt:lpstr>PowerPoint Presentation</vt:lpstr>
      <vt:lpstr>Buddha and his related objects</vt:lpstr>
      <vt:lpstr>A set standardized similes by Indian poets </vt:lpstr>
      <vt:lpstr>Hand Mudras - Symbols of Deeper Meaning</vt:lpstr>
      <vt:lpstr>Indian context </vt:lpstr>
      <vt:lpstr>Six Mudra (hand gesture) specifically used for the buddha</vt:lpstr>
      <vt:lpstr>1. Dhyana Mudra</vt:lpstr>
      <vt:lpstr>PowerPoint Presentation</vt:lpstr>
      <vt:lpstr>PowerPoint Presentation</vt:lpstr>
      <vt:lpstr>PowerPoint Presentation</vt:lpstr>
      <vt:lpstr>PowerPoint Presentation</vt:lpstr>
      <vt:lpstr>PowerPoint Presentation</vt:lpstr>
      <vt:lpstr>PowerPoint Presentation</vt:lpstr>
      <vt:lpstr>2. Bhumisparsa Mudra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Abhaya Mudra: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Vitarka Mudra </vt:lpstr>
      <vt:lpstr>PowerPoint Presentation</vt:lpstr>
      <vt:lpstr>PowerPoint Presentation</vt:lpstr>
      <vt:lpstr>PowerPoint Presentation</vt:lpstr>
      <vt:lpstr>PowerPoint Presentation</vt:lpstr>
      <vt:lpstr>PowerPoint Presentation</vt:lpstr>
      <vt:lpstr>5. Dharmachakra Mudra - Turning the Wheel of the Law in Motion.</vt:lpstr>
      <vt:lpstr>PowerPoint Presentation</vt:lpstr>
      <vt:lpstr>PowerPoint Presentation</vt:lpstr>
      <vt:lpstr>PowerPoint Presentation</vt:lpstr>
      <vt:lpstr>PowerPoint Presentation</vt:lpstr>
      <vt:lpstr>6. Varada Mudra Symbolizing Charity.</vt:lpstr>
      <vt:lpstr>PowerPoint Presentation</vt:lpstr>
      <vt:lpstr>PowerPoint Presentation</vt:lpstr>
      <vt:lpstr>PowerPoint Presentation</vt:lpstr>
      <vt:lpstr>PowerPoint Presentation</vt:lpstr>
      <vt:lpstr>PowerPoint Presentation</vt:lpstr>
      <vt:lpstr>Inventory of Gestures in the Art of Thailand</vt:lpstr>
      <vt:lpstr>B. Meditation </vt:lpstr>
      <vt:lpstr>C. Calling the Earth to witness</vt:lpstr>
      <vt:lpstr>D. Dispelling fear</vt:lpstr>
      <vt:lpstr>E. Bestowing favours</vt:lpstr>
      <vt:lpstr>F. Instruction  </vt:lpstr>
      <vt:lpstr>G. Converting the Creatures</vt:lpstr>
      <vt:lpstr>H. The Buddha in royal attire</vt:lpstr>
      <vt:lpstr>I. Resting or Reclining</vt:lpstr>
      <vt:lpstr>J. Walking</vt:lpstr>
      <vt:lpstr>K. Carrying the alms bowl</vt:lpstr>
      <vt:lpstr>PowerPoint Presentation</vt:lpstr>
    </vt:vector>
  </TitlesOfParts>
  <Company>sKz Community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Buddhist Art   Sculpture - Buddha</dc:title>
  <dc:creator>sKzXP</dc:creator>
  <cp:lastModifiedBy>sKzXP</cp:lastModifiedBy>
  <cp:revision>62</cp:revision>
  <dcterms:created xsi:type="dcterms:W3CDTF">2013-06-29T10:46:40Z</dcterms:created>
  <dcterms:modified xsi:type="dcterms:W3CDTF">2013-08-08T09:40:05Z</dcterms:modified>
</cp:coreProperties>
</file>