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301" r:id="rId3"/>
    <p:sldId id="257" r:id="rId4"/>
    <p:sldId id="271" r:id="rId5"/>
    <p:sldId id="272" r:id="rId6"/>
    <p:sldId id="307" r:id="rId7"/>
    <p:sldId id="273" r:id="rId8"/>
    <p:sldId id="293" r:id="rId9"/>
    <p:sldId id="294" r:id="rId10"/>
    <p:sldId id="308" r:id="rId11"/>
    <p:sldId id="274" r:id="rId12"/>
    <p:sldId id="295" r:id="rId13"/>
    <p:sldId id="297" r:id="rId14"/>
    <p:sldId id="299" r:id="rId15"/>
    <p:sldId id="298" r:id="rId16"/>
    <p:sldId id="309" r:id="rId17"/>
    <p:sldId id="300" r:id="rId18"/>
    <p:sldId id="275" r:id="rId19"/>
    <p:sldId id="283" r:id="rId20"/>
    <p:sldId id="284" r:id="rId21"/>
    <p:sldId id="265" r:id="rId22"/>
    <p:sldId id="266" r:id="rId23"/>
    <p:sldId id="286" r:id="rId24"/>
    <p:sldId id="290" r:id="rId25"/>
    <p:sldId id="303" r:id="rId26"/>
    <p:sldId id="276" r:id="rId27"/>
    <p:sldId id="279" r:id="rId28"/>
    <p:sldId id="310" r:id="rId29"/>
    <p:sldId id="267" r:id="rId30"/>
    <p:sldId id="304" r:id="rId31"/>
    <p:sldId id="288" r:id="rId32"/>
    <p:sldId id="287" r:id="rId33"/>
    <p:sldId id="280" r:id="rId34"/>
    <p:sldId id="285" r:id="rId35"/>
    <p:sldId id="282" r:id="rId36"/>
    <p:sldId id="281" r:id="rId37"/>
    <p:sldId id="302" r:id="rId38"/>
    <p:sldId id="268" r:id="rId39"/>
    <p:sldId id="305" r:id="rId40"/>
    <p:sldId id="306" r:id="rId41"/>
    <p:sldId id="289" r:id="rId42"/>
    <p:sldId id="277" r:id="rId43"/>
    <p:sldId id="278" r:id="rId44"/>
    <p:sldId id="269" r:id="rId45"/>
    <p:sldId id="291" r:id="rId46"/>
    <p:sldId id="292" r:id="rId47"/>
    <p:sldId id="270" r:id="rId48"/>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2" d="100"/>
          <a:sy n="72" d="100"/>
        </p:scale>
        <p:origin x="-133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19/01/57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5677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19/01/57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134565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19/01/57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327981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19/01/57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6001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19/01/57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78141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19/01/57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2736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3"/>
          <p:cNvSpPr>
            <a:spLocks noGrp="1"/>
          </p:cNvSpPr>
          <p:nvPr>
            <p:ph type="dt" sz="half" idx="10"/>
          </p:nvPr>
        </p:nvSpPr>
        <p:spPr/>
        <p:txBody>
          <a:bodyPr/>
          <a:lstStyle>
            <a:lvl1pPr>
              <a:defRPr/>
            </a:lvl1pPr>
          </a:lstStyle>
          <a:p>
            <a:fld id="{47E6BC2A-EB27-43F2-9BC0-12810787715F}" type="datetimeFigureOut">
              <a:rPr lang="th-TH" smtClean="0"/>
              <a:t>19/01/57</a:t>
            </a:fld>
            <a:endParaRPr lang="th-TH"/>
          </a:p>
        </p:txBody>
      </p:sp>
      <p:sp>
        <p:nvSpPr>
          <p:cNvPr id="8" name="Footer Placeholder 4"/>
          <p:cNvSpPr>
            <a:spLocks noGrp="1"/>
          </p:cNvSpPr>
          <p:nvPr>
            <p:ph type="ftr" sz="quarter" idx="11"/>
          </p:nvPr>
        </p:nvSpPr>
        <p:spPr/>
        <p:txBody>
          <a:bodyPr/>
          <a:lstStyle>
            <a:lvl1pPr>
              <a:defRPr/>
            </a:lvl1pPr>
          </a:lstStyle>
          <a:p>
            <a:endParaRPr lang="th-TH"/>
          </a:p>
        </p:txBody>
      </p:sp>
      <p:sp>
        <p:nvSpPr>
          <p:cNvPr id="9"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1033938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3"/>
          <p:cNvSpPr>
            <a:spLocks noGrp="1"/>
          </p:cNvSpPr>
          <p:nvPr>
            <p:ph type="dt" sz="half" idx="10"/>
          </p:nvPr>
        </p:nvSpPr>
        <p:spPr/>
        <p:txBody>
          <a:bodyPr/>
          <a:lstStyle>
            <a:lvl1pPr>
              <a:defRPr/>
            </a:lvl1pPr>
          </a:lstStyle>
          <a:p>
            <a:fld id="{47E6BC2A-EB27-43F2-9BC0-12810787715F}" type="datetimeFigureOut">
              <a:rPr lang="th-TH" smtClean="0"/>
              <a:t>19/01/57</a:t>
            </a:fld>
            <a:endParaRPr lang="th-TH"/>
          </a:p>
        </p:txBody>
      </p:sp>
      <p:sp>
        <p:nvSpPr>
          <p:cNvPr id="4" name="Footer Placeholder 4"/>
          <p:cNvSpPr>
            <a:spLocks noGrp="1"/>
          </p:cNvSpPr>
          <p:nvPr>
            <p:ph type="ftr" sz="quarter" idx="11"/>
          </p:nvPr>
        </p:nvSpPr>
        <p:spPr/>
        <p:txBody>
          <a:bodyPr/>
          <a:lstStyle>
            <a:lvl1pPr>
              <a:defRPr/>
            </a:lvl1pPr>
          </a:lstStyle>
          <a:p>
            <a:endParaRPr lang="th-TH"/>
          </a:p>
        </p:txBody>
      </p:sp>
      <p:sp>
        <p:nvSpPr>
          <p:cNvPr id="5"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57244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7E6BC2A-EB27-43F2-9BC0-12810787715F}" type="datetimeFigureOut">
              <a:rPr lang="th-TH" smtClean="0"/>
              <a:t>19/01/57</a:t>
            </a:fld>
            <a:endParaRPr lang="th-TH"/>
          </a:p>
        </p:txBody>
      </p:sp>
      <p:sp>
        <p:nvSpPr>
          <p:cNvPr id="3" name="Footer Placeholder 4"/>
          <p:cNvSpPr>
            <a:spLocks noGrp="1"/>
          </p:cNvSpPr>
          <p:nvPr>
            <p:ph type="ftr" sz="quarter" idx="11"/>
          </p:nvPr>
        </p:nvSpPr>
        <p:spPr/>
        <p:txBody>
          <a:bodyPr/>
          <a:lstStyle>
            <a:lvl1pPr>
              <a:defRPr/>
            </a:lvl1pPr>
          </a:lstStyle>
          <a:p>
            <a:endParaRPr lang="th-TH"/>
          </a:p>
        </p:txBody>
      </p:sp>
      <p:sp>
        <p:nvSpPr>
          <p:cNvPr id="4"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45380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19/01/57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426170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h-T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19/01/57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3503760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h-TH"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fld id="{47E6BC2A-EB27-43F2-9BC0-12810787715F}" type="datetimeFigureOut">
              <a:rPr lang="th-TH" smtClean="0"/>
              <a:t>19/01/57</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fld id="{65FCAFF2-17F5-4430-89AD-3468BA66642B}"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cs typeface="Angsana New" pitchFamily="18" charset="-34"/>
        </a:defRPr>
      </a:lvl2pPr>
      <a:lvl3pPr algn="ctr" rtl="0" eaLnBrk="1" fontAlgn="base" hangingPunct="1">
        <a:spcBef>
          <a:spcPct val="0"/>
        </a:spcBef>
        <a:spcAft>
          <a:spcPct val="0"/>
        </a:spcAft>
        <a:defRPr sz="4400">
          <a:solidFill>
            <a:schemeClr val="tx1"/>
          </a:solidFill>
          <a:latin typeface="Calibri" pitchFamily="34" charset="0"/>
          <a:cs typeface="Angsana New" pitchFamily="18" charset="-34"/>
        </a:defRPr>
      </a:lvl3pPr>
      <a:lvl4pPr algn="ctr" rtl="0" eaLnBrk="1" fontAlgn="base" hangingPunct="1">
        <a:spcBef>
          <a:spcPct val="0"/>
        </a:spcBef>
        <a:spcAft>
          <a:spcPct val="0"/>
        </a:spcAft>
        <a:defRPr sz="4400">
          <a:solidFill>
            <a:schemeClr val="tx1"/>
          </a:solidFill>
          <a:latin typeface="Calibri" pitchFamily="34" charset="0"/>
          <a:cs typeface="Angsana New" pitchFamily="18" charset="-34"/>
        </a:defRPr>
      </a:lvl4pPr>
      <a:lvl5pPr algn="ctr" rtl="0" eaLnBrk="1" fontAlgn="base" hangingPunct="1">
        <a:spcBef>
          <a:spcPct val="0"/>
        </a:spcBef>
        <a:spcAft>
          <a:spcPct val="0"/>
        </a:spcAft>
        <a:defRPr sz="4400">
          <a:solidFill>
            <a:schemeClr val="tx1"/>
          </a:solidFill>
          <a:latin typeface="Calibri" pitchFamily="34" charset="0"/>
          <a:cs typeface="Angsana New" pitchFamily="18" charset="-34"/>
        </a:defRPr>
      </a:lvl5pPr>
      <a:lvl6pPr marL="457200" algn="ctr" rtl="0" eaLnBrk="1" fontAlgn="base" hangingPunct="1">
        <a:spcBef>
          <a:spcPct val="0"/>
        </a:spcBef>
        <a:spcAft>
          <a:spcPct val="0"/>
        </a:spcAft>
        <a:defRPr sz="4400">
          <a:solidFill>
            <a:schemeClr val="tx1"/>
          </a:solidFill>
          <a:latin typeface="Calibri" pitchFamily="34" charset="0"/>
          <a:cs typeface="Angsana New" pitchFamily="18" charset="-34"/>
        </a:defRPr>
      </a:lvl6pPr>
      <a:lvl7pPr marL="914400" algn="ctr" rtl="0" eaLnBrk="1" fontAlgn="base" hangingPunct="1">
        <a:spcBef>
          <a:spcPct val="0"/>
        </a:spcBef>
        <a:spcAft>
          <a:spcPct val="0"/>
        </a:spcAft>
        <a:defRPr sz="4400">
          <a:solidFill>
            <a:schemeClr val="tx1"/>
          </a:solidFill>
          <a:latin typeface="Calibri" pitchFamily="34" charset="0"/>
          <a:cs typeface="Angsana New" pitchFamily="18" charset="-34"/>
        </a:defRPr>
      </a:lvl7pPr>
      <a:lvl8pPr marL="1371600" algn="ctr" rtl="0" eaLnBrk="1" fontAlgn="base" hangingPunct="1">
        <a:spcBef>
          <a:spcPct val="0"/>
        </a:spcBef>
        <a:spcAft>
          <a:spcPct val="0"/>
        </a:spcAft>
        <a:defRPr sz="4400">
          <a:solidFill>
            <a:schemeClr val="tx1"/>
          </a:solidFill>
          <a:latin typeface="Calibri" pitchFamily="34" charset="0"/>
          <a:cs typeface="Angsana New" pitchFamily="18" charset="-34"/>
        </a:defRPr>
      </a:lvl8pPr>
      <a:lvl9pPr marL="1828800" algn="ctr" rtl="0" eaLnBrk="1" fontAlgn="base" hangingPunct="1">
        <a:spcBef>
          <a:spcPct val="0"/>
        </a:spcBef>
        <a:spcAft>
          <a:spcPct val="0"/>
        </a:spcAft>
        <a:defRPr sz="4400">
          <a:solidFill>
            <a:schemeClr val="tx1"/>
          </a:solidFill>
          <a:latin typeface="Calibri" pitchFamily="34" charset="0"/>
          <a:cs typeface="Angsana New" pitchFamily="18" charset="-34"/>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1628800"/>
            <a:ext cx="7918648" cy="2450703"/>
          </a:xfrm>
        </p:spPr>
        <p:txBody>
          <a:bodyPr/>
          <a:lstStyle/>
          <a:p>
            <a:r>
              <a:rPr lang="en-US" b="1" dirty="0" smtClean="0">
                <a:effectLst>
                  <a:outerShdw blurRad="38100" dist="38100" dir="2700000" algn="tl">
                    <a:srgbClr val="000000">
                      <a:alpha val="43137"/>
                    </a:srgbClr>
                  </a:outerShdw>
                </a:effectLst>
              </a:rPr>
              <a:t>Theory </a:t>
            </a:r>
            <a:r>
              <a:rPr lang="en-US" dirty="0" smtClean="0"/>
              <a:t/>
            </a:r>
            <a:br>
              <a:rPr lang="en-US" dirty="0" smtClean="0"/>
            </a:br>
            <a:r>
              <a:rPr lang="en-US" dirty="0" smtClean="0"/>
              <a:t>Criteria for</a:t>
            </a:r>
            <a:br>
              <a:rPr lang="en-US" dirty="0" smtClean="0"/>
            </a:br>
            <a:r>
              <a:rPr lang="en-US" dirty="0" smtClean="0"/>
              <a:t> Existence of Beauty</a:t>
            </a:r>
            <a:br>
              <a:rPr lang="en-US" dirty="0" smtClean="0"/>
            </a:br>
            <a:r>
              <a:rPr lang="en-US" dirty="0" smtClean="0"/>
              <a:t>&amp; Value of Beauty</a:t>
            </a:r>
            <a:endParaRPr lang="th-TH" sz="2000" dirty="0"/>
          </a:p>
        </p:txBody>
      </p:sp>
      <p:sp>
        <p:nvSpPr>
          <p:cNvPr id="3" name="Subtitle 2"/>
          <p:cNvSpPr>
            <a:spLocks noGrp="1"/>
          </p:cNvSpPr>
          <p:nvPr>
            <p:ph type="subTitle" idx="1"/>
          </p:nvPr>
        </p:nvSpPr>
        <p:spPr>
          <a:xfrm>
            <a:off x="2195736" y="4005064"/>
            <a:ext cx="6400800" cy="1752600"/>
          </a:xfrm>
        </p:spPr>
        <p:txBody>
          <a:bodyPr/>
          <a:lstStyle/>
          <a:p>
            <a:endParaRPr lang="en-US" dirty="0" smtClean="0"/>
          </a:p>
          <a:p>
            <a:pPr algn="r"/>
            <a:r>
              <a:rPr lang="en-US" dirty="0" err="1" smtClean="0"/>
              <a:t>P.M.Somphong</a:t>
            </a:r>
            <a:r>
              <a:rPr lang="en-US" dirty="0" smtClean="0"/>
              <a:t>  </a:t>
            </a:r>
            <a:r>
              <a:rPr lang="en-US" dirty="0" err="1" smtClean="0"/>
              <a:t>Santacitto</a:t>
            </a:r>
            <a:endParaRPr lang="th-TH" dirty="0"/>
          </a:p>
        </p:txBody>
      </p:sp>
      <p:sp>
        <p:nvSpPr>
          <p:cNvPr id="4" name="TextBox 3"/>
          <p:cNvSpPr txBox="1"/>
          <p:nvPr/>
        </p:nvSpPr>
        <p:spPr>
          <a:xfrm>
            <a:off x="7325452" y="5888190"/>
            <a:ext cx="1835696"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endParaRPr lang="en-US" dirty="0" smtClean="0"/>
          </a:p>
          <a:p>
            <a:endParaRPr lang="th-TH" dirty="0"/>
          </a:p>
        </p:txBody>
      </p:sp>
    </p:spTree>
    <p:extLst>
      <p:ext uri="{BB962C8B-B14F-4D97-AF65-F5344CB8AC3E}">
        <p14:creationId xmlns:p14="http://schemas.microsoft.com/office/powerpoint/2010/main" val="4277985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th-TH" dirty="0"/>
          </a:p>
        </p:txBody>
      </p:sp>
      <p:sp>
        <p:nvSpPr>
          <p:cNvPr id="3" name="Content Placeholder 2"/>
          <p:cNvSpPr>
            <a:spLocks noGrp="1"/>
          </p:cNvSpPr>
          <p:nvPr>
            <p:ph idx="1"/>
          </p:nvPr>
        </p:nvSpPr>
        <p:spPr/>
        <p:txBody>
          <a:bodyPr/>
          <a:lstStyle/>
          <a:p>
            <a:pPr algn="just"/>
            <a:r>
              <a:rPr lang="en-US" sz="2400" dirty="0" smtClean="0"/>
              <a:t>Asserts:</a:t>
            </a:r>
          </a:p>
          <a:p>
            <a:pPr algn="just"/>
            <a:r>
              <a:rPr lang="en-US" sz="2400" dirty="0" smtClean="0"/>
              <a:t>Mind or spirit and material exist, but that spirit plays important role in the material world and value of existent good and beauty, not made, thus, beauty exists in nature or material or external world.</a:t>
            </a:r>
          </a:p>
          <a:p>
            <a:pPr marL="0" indent="0" algn="just">
              <a:buNone/>
            </a:pPr>
            <a:endParaRPr lang="en-US" sz="2400" dirty="0" smtClean="0"/>
          </a:p>
          <a:p>
            <a:pPr algn="just"/>
            <a:r>
              <a:rPr lang="en-US" sz="2400" dirty="0" smtClean="0"/>
              <a:t>For patterns of beauty in material, human functions to search for pattern or beauty and who has done so is called an artist and criteria for beauty is not eternal due to beauty in material. Even humans do not perceive, beauty of material is free from our judgment.</a:t>
            </a:r>
          </a:p>
          <a:p>
            <a:pPr algn="just"/>
            <a:endParaRPr lang="th-TH" sz="2800" dirty="0"/>
          </a:p>
        </p:txBody>
      </p:sp>
    </p:spTree>
    <p:extLst>
      <p:ext uri="{BB962C8B-B14F-4D97-AF65-F5344CB8AC3E}">
        <p14:creationId xmlns:p14="http://schemas.microsoft.com/office/powerpoint/2010/main" val="589606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p>
            <a:r>
              <a:rPr lang="en-US" sz="3600" dirty="0" smtClean="0"/>
              <a:t>3. Dualism</a:t>
            </a:r>
            <a:r>
              <a:rPr lang="th-TH" sz="4800" dirty="0"/>
              <a:t/>
            </a:r>
            <a:br>
              <a:rPr lang="th-TH" sz="4800" dirty="0"/>
            </a:br>
            <a:endParaRPr lang="th-TH" sz="4800" dirty="0"/>
          </a:p>
        </p:txBody>
      </p:sp>
      <p:sp>
        <p:nvSpPr>
          <p:cNvPr id="3" name="Content Placeholder 2"/>
          <p:cNvSpPr>
            <a:spLocks noGrp="1"/>
          </p:cNvSpPr>
          <p:nvPr>
            <p:ph idx="1"/>
          </p:nvPr>
        </p:nvSpPr>
        <p:spPr>
          <a:xfrm>
            <a:off x="467544" y="1196752"/>
            <a:ext cx="8229600" cy="4525963"/>
          </a:xfrm>
        </p:spPr>
        <p:txBody>
          <a:bodyPr/>
          <a:lstStyle/>
          <a:p>
            <a:pPr marL="514350" indent="-514350">
              <a:buFont typeface="+mj-lt"/>
              <a:buAutoNum type="arabicPeriod"/>
            </a:pPr>
            <a:r>
              <a:rPr lang="en-US" sz="2800" dirty="0"/>
              <a:t>Dualism (from the Latin word duo meaning "two</a:t>
            </a:r>
            <a:r>
              <a:rPr lang="en-US" sz="2800" dirty="0" smtClean="0"/>
              <a:t>") denotes </a:t>
            </a:r>
            <a:r>
              <a:rPr lang="en-US" sz="2800" dirty="0"/>
              <a:t>a state of two parts. </a:t>
            </a:r>
            <a:endParaRPr lang="en-US" sz="2800" dirty="0" smtClean="0"/>
          </a:p>
          <a:p>
            <a:pPr marL="514350" indent="-514350">
              <a:buFont typeface="+mj-lt"/>
              <a:buAutoNum type="arabicPeriod"/>
            </a:pPr>
            <a:r>
              <a:rPr lang="en-US" sz="2800" dirty="0" smtClean="0"/>
              <a:t>The </a:t>
            </a:r>
            <a:r>
              <a:rPr lang="en-US" sz="2800" dirty="0"/>
              <a:t>term 'dualism' was originally coined to denote co-eternal binary opposition, a meaning that is preserved in metaphysical and philosophical duality discourse but has been diluted in other usages to indicate a system which contains two essential parts.</a:t>
            </a:r>
          </a:p>
          <a:p>
            <a:pPr marL="514350" indent="-514350">
              <a:buFont typeface="+mj-lt"/>
              <a:buAutoNum type="arabicPeriod"/>
            </a:pPr>
            <a:endParaRPr lang="en-US" sz="2800" dirty="0"/>
          </a:p>
        </p:txBody>
      </p:sp>
    </p:spTree>
    <p:extLst>
      <p:ext uri="{BB962C8B-B14F-4D97-AF65-F5344CB8AC3E}">
        <p14:creationId xmlns:p14="http://schemas.microsoft.com/office/powerpoint/2010/main" val="1327499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US" sz="2400" dirty="0"/>
              <a:t>Moral dualism is the belief of the great complement or conflict between the benevolent and the malignant. It simply implies that there are two moral opposites at work, independent of any interpretation of what might be "moral" and independent of how these may be represented. </a:t>
            </a:r>
            <a:endParaRPr lang="en-US" sz="2400" dirty="0" smtClean="0"/>
          </a:p>
          <a:p>
            <a:r>
              <a:rPr lang="en-US" sz="2400" dirty="0" smtClean="0"/>
              <a:t>The </a:t>
            </a:r>
            <a:r>
              <a:rPr lang="en-US" sz="2400" dirty="0"/>
              <a:t>moral opposites might, for example exist in a world view which has one god, more than one god, or none. By contrast, ditheism or </a:t>
            </a:r>
            <a:r>
              <a:rPr lang="en-US" sz="2400" dirty="0" err="1"/>
              <a:t>bitheism</a:t>
            </a:r>
            <a:r>
              <a:rPr lang="en-US" sz="2400" dirty="0"/>
              <a:t> implies (at least) two gods. </a:t>
            </a:r>
            <a:endParaRPr lang="en-US" sz="2400" dirty="0" smtClean="0"/>
          </a:p>
          <a:p>
            <a:r>
              <a:rPr lang="en-US" sz="2400" dirty="0" err="1" smtClean="0"/>
              <a:t>Bitheism</a:t>
            </a:r>
            <a:r>
              <a:rPr lang="en-US" sz="2400" dirty="0" smtClean="0"/>
              <a:t> </a:t>
            </a:r>
            <a:r>
              <a:rPr lang="en-US" sz="2400" dirty="0"/>
              <a:t>implies harmony, ditheism implies rivalry and opposition, such as between good and evil, or bright and dark, or summer and winter. </a:t>
            </a:r>
            <a:endParaRPr lang="en-US" sz="2400" dirty="0" smtClean="0"/>
          </a:p>
          <a:p>
            <a:r>
              <a:rPr lang="en-US" sz="2400" dirty="0" smtClean="0"/>
              <a:t>For </a:t>
            </a:r>
            <a:r>
              <a:rPr lang="en-US" sz="2400" dirty="0"/>
              <a:t>example, a ditheistic system would be one in which one god is creative, the other is destructive.</a:t>
            </a:r>
            <a:endParaRPr lang="th-TH" sz="2400" dirty="0"/>
          </a:p>
          <a:p>
            <a:endParaRPr lang="th-TH" sz="2400" dirty="0"/>
          </a:p>
        </p:txBody>
      </p:sp>
    </p:spTree>
    <p:extLst>
      <p:ext uri="{BB962C8B-B14F-4D97-AF65-F5344CB8AC3E}">
        <p14:creationId xmlns:p14="http://schemas.microsoft.com/office/powerpoint/2010/main" val="698777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6480720"/>
          </a:xfrm>
        </p:spPr>
        <p:txBody>
          <a:bodyPr/>
          <a:lstStyle/>
          <a:p>
            <a:pPr marL="0" indent="0" algn="just">
              <a:buNone/>
            </a:pPr>
            <a:r>
              <a:rPr lang="en-US" sz="2300" dirty="0"/>
              <a:t>Alternatively, in ontological dualism, </a:t>
            </a:r>
            <a:endParaRPr lang="en-US" sz="2300" dirty="0" smtClean="0"/>
          </a:p>
          <a:p>
            <a:pPr algn="just"/>
            <a:r>
              <a:rPr lang="en-US" sz="2000" dirty="0" smtClean="0"/>
              <a:t>the </a:t>
            </a:r>
            <a:r>
              <a:rPr lang="en-US" sz="2000" dirty="0"/>
              <a:t>world is divided into two overarching categories. </a:t>
            </a:r>
            <a:endParaRPr lang="en-US" sz="2000" dirty="0" smtClean="0"/>
          </a:p>
          <a:p>
            <a:pPr algn="just"/>
            <a:r>
              <a:rPr lang="en-US" sz="2000" dirty="0" smtClean="0"/>
              <a:t>The </a:t>
            </a:r>
            <a:r>
              <a:rPr lang="en-US" sz="2000" dirty="0"/>
              <a:t>opposition and combination of the universe's two basic principles of yin and yang is a large part of Chinese philosophy, and is an important feature of Taoism, both as a philosophy and as a religion (it is also discussed in Confucianism</a:t>
            </a:r>
            <a:r>
              <a:rPr lang="en-US" sz="2000" dirty="0" smtClean="0"/>
              <a:t>).</a:t>
            </a:r>
          </a:p>
          <a:p>
            <a:pPr marL="0" indent="0" algn="just">
              <a:buNone/>
            </a:pPr>
            <a:endParaRPr lang="en-US" sz="2000" dirty="0"/>
          </a:p>
          <a:p>
            <a:pPr marL="0" indent="0" algn="just">
              <a:buNone/>
            </a:pPr>
            <a:r>
              <a:rPr lang="en-US" sz="2300" dirty="0"/>
              <a:t>In theology, </a:t>
            </a:r>
            <a:endParaRPr lang="en-US" sz="2300" dirty="0" smtClean="0"/>
          </a:p>
          <a:p>
            <a:pPr algn="just"/>
            <a:r>
              <a:rPr lang="en-US" sz="2000" dirty="0" smtClean="0"/>
              <a:t>dualism </a:t>
            </a:r>
            <a:r>
              <a:rPr lang="en-US" sz="2000" dirty="0"/>
              <a:t>can refer to the relationship between God and creation. </a:t>
            </a:r>
            <a:r>
              <a:rPr lang="en-US" sz="2000" dirty="0" smtClean="0"/>
              <a:t>The </a:t>
            </a:r>
            <a:r>
              <a:rPr lang="en-US" sz="2000" dirty="0"/>
              <a:t>Christian dualism of God and creation exists in some traditions of Christianity, like </a:t>
            </a:r>
            <a:r>
              <a:rPr lang="en-US" sz="2000" dirty="0" err="1"/>
              <a:t>Paulicianism</a:t>
            </a:r>
            <a:r>
              <a:rPr lang="en-US" sz="2000" dirty="0"/>
              <a:t>, </a:t>
            </a:r>
            <a:r>
              <a:rPr lang="en-US" sz="2000" dirty="0" err="1"/>
              <a:t>Catharism</a:t>
            </a:r>
            <a:r>
              <a:rPr lang="en-US" sz="2000" dirty="0"/>
              <a:t>, and Gnosticism. </a:t>
            </a:r>
            <a:r>
              <a:rPr lang="en-US" sz="2000" dirty="0" smtClean="0"/>
              <a:t>The </a:t>
            </a:r>
            <a:r>
              <a:rPr lang="en-US" sz="2000" dirty="0" err="1"/>
              <a:t>Paulicians</a:t>
            </a:r>
            <a:r>
              <a:rPr lang="en-US" sz="2000" dirty="0"/>
              <a:t>, a Byzantine Christian sect, believed that the universe, created through evil, exists separately from a moral God. The </a:t>
            </a:r>
            <a:r>
              <a:rPr lang="en-US" sz="2000" dirty="0" err="1"/>
              <a:t>Dvaita</a:t>
            </a:r>
            <a:r>
              <a:rPr lang="en-US" sz="2000" dirty="0"/>
              <a:t> Vedanta school of Indian philosophy also espouses a dualism between God and the universe. The first and the more important reality is that of Vishnu or Brahman. Vishnu is the supreme Self, God, the absolute truth of the universe, the independent reality. The second reality is that of dependent but equally real universe that exists with its own separate essence</a:t>
            </a:r>
            <a:r>
              <a:rPr lang="en-US" sz="2000" dirty="0" smtClean="0"/>
              <a:t>.</a:t>
            </a:r>
            <a:endParaRPr lang="en-US" sz="2000" dirty="0"/>
          </a:p>
        </p:txBody>
      </p:sp>
    </p:spTree>
    <p:extLst>
      <p:ext uri="{BB962C8B-B14F-4D97-AF65-F5344CB8AC3E}">
        <p14:creationId xmlns:p14="http://schemas.microsoft.com/office/powerpoint/2010/main" val="2856502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philosophy of mind</a:t>
            </a:r>
            <a:endParaRPr lang="th-TH" dirty="0"/>
          </a:p>
        </p:txBody>
      </p:sp>
      <p:sp>
        <p:nvSpPr>
          <p:cNvPr id="3" name="Content Placeholder 2"/>
          <p:cNvSpPr>
            <a:spLocks noGrp="1"/>
          </p:cNvSpPr>
          <p:nvPr>
            <p:ph idx="1"/>
          </p:nvPr>
        </p:nvSpPr>
        <p:spPr/>
        <p:txBody>
          <a:bodyPr/>
          <a:lstStyle/>
          <a:p>
            <a:r>
              <a:rPr lang="en-US" sz="2400" dirty="0"/>
              <a:t>In philosophy of mind, dualism is a view about the relationship between mind and matter which claims that mind and matter are two ontologically separate categories. Mind-body dualism claims that neither the mind nor matter can be reduced to each other in any way. </a:t>
            </a:r>
            <a:endParaRPr lang="en-US" sz="2400" dirty="0" smtClean="0"/>
          </a:p>
          <a:p>
            <a:r>
              <a:rPr lang="en-US" sz="2400" dirty="0" smtClean="0"/>
              <a:t>Western </a:t>
            </a:r>
            <a:r>
              <a:rPr lang="en-US" sz="2400" dirty="0"/>
              <a:t>dualist philosophical traditions (as exemplified by Descartes) equate mind with the conscious self and theorize on consciousness on the basis of mind/body dualism. By contrast, some Eastern philosophies draw a metaphysical line between consciousness and matter — where matter includes both body and mind.</a:t>
            </a:r>
            <a:endParaRPr lang="th-TH" sz="2400" dirty="0"/>
          </a:p>
          <a:p>
            <a:endParaRPr lang="th-TH" sz="2400" dirty="0"/>
          </a:p>
        </p:txBody>
      </p:sp>
    </p:spTree>
    <p:extLst>
      <p:ext uri="{BB962C8B-B14F-4D97-AF65-F5344CB8AC3E}">
        <p14:creationId xmlns:p14="http://schemas.microsoft.com/office/powerpoint/2010/main" val="2462310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philosophy of science</a:t>
            </a:r>
            <a:endParaRPr lang="th-TH" dirty="0"/>
          </a:p>
        </p:txBody>
      </p:sp>
      <p:sp>
        <p:nvSpPr>
          <p:cNvPr id="3" name="Content Placeholder 2"/>
          <p:cNvSpPr>
            <a:spLocks noGrp="1"/>
          </p:cNvSpPr>
          <p:nvPr>
            <p:ph idx="1"/>
          </p:nvPr>
        </p:nvSpPr>
        <p:spPr/>
        <p:txBody>
          <a:bodyPr/>
          <a:lstStyle/>
          <a:p>
            <a:r>
              <a:rPr lang="en-US" sz="2400" dirty="0" smtClean="0"/>
              <a:t>dualism </a:t>
            </a:r>
            <a:r>
              <a:rPr lang="en-US" sz="2400" dirty="0"/>
              <a:t>often refers to the dichotomy between the "subject" (the observer) and the "object" (the observed). Another dualism, in </a:t>
            </a:r>
            <a:r>
              <a:rPr lang="en-US" sz="2400" dirty="0" err="1"/>
              <a:t>Popperian</a:t>
            </a:r>
            <a:r>
              <a:rPr lang="en-US" sz="2400" dirty="0"/>
              <a:t> philosophy of science refers to "hypothesis" and "refutation" (for example, experimental refutation). This notion also carried to Popper's political philosophy.</a:t>
            </a:r>
          </a:p>
          <a:p>
            <a:r>
              <a:rPr lang="en-US" sz="2400" dirty="0"/>
              <a:t>In physics, dualism also refers to media with properties that can be associated with the mechanics of two different phenomena. Because these two phenomena's mechanics are mutually exclusive, both are needed in order to describe the possible behaviors. An example of using to different physical models to describe one phenomenon is wave–particle duality.</a:t>
            </a:r>
            <a:endParaRPr lang="th-TH" sz="2400" dirty="0"/>
          </a:p>
          <a:p>
            <a:endParaRPr lang="th-TH" sz="2400" dirty="0"/>
          </a:p>
        </p:txBody>
      </p:sp>
    </p:spTree>
    <p:extLst>
      <p:ext uri="{BB962C8B-B14F-4D97-AF65-F5344CB8AC3E}">
        <p14:creationId xmlns:p14="http://schemas.microsoft.com/office/powerpoint/2010/main" val="3260776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th-TH" dirty="0"/>
          </a:p>
        </p:txBody>
      </p:sp>
      <p:sp>
        <p:nvSpPr>
          <p:cNvPr id="3" name="Content Placeholder 2"/>
          <p:cNvSpPr>
            <a:spLocks noGrp="1"/>
          </p:cNvSpPr>
          <p:nvPr>
            <p:ph idx="1"/>
          </p:nvPr>
        </p:nvSpPr>
        <p:spPr/>
        <p:txBody>
          <a:bodyPr/>
          <a:lstStyle/>
          <a:p>
            <a:r>
              <a:rPr lang="en-US" sz="2800" dirty="0" smtClean="0"/>
              <a:t>Asserts:</a:t>
            </a:r>
          </a:p>
          <a:p>
            <a:r>
              <a:rPr lang="en-US" sz="2800" dirty="0" smtClean="0"/>
              <a:t>Existence of material or matter and spirit or mind exists and is equal. It is based on material in universe. Beauty is not based mind or beauty is not material due to existence of beauty. It is based on perception of mind and matter.</a:t>
            </a:r>
          </a:p>
          <a:p>
            <a:r>
              <a:rPr lang="en-US" sz="2800" dirty="0" smtClean="0"/>
              <a:t>Due to position of beauty from mind and matter i.e. beauty exists materially and mentally.</a:t>
            </a:r>
          </a:p>
          <a:p>
            <a:endParaRPr lang="th-TH" sz="2800" dirty="0"/>
          </a:p>
        </p:txBody>
      </p:sp>
    </p:spTree>
    <p:extLst>
      <p:ext uri="{BB962C8B-B14F-4D97-AF65-F5344CB8AC3E}">
        <p14:creationId xmlns:p14="http://schemas.microsoft.com/office/powerpoint/2010/main" val="943974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6000" b="1" dirty="0" smtClean="0"/>
              <a:t>The Criteria </a:t>
            </a:r>
          </a:p>
          <a:p>
            <a:pPr marL="0" indent="0" algn="ctr">
              <a:buNone/>
            </a:pPr>
            <a:r>
              <a:rPr lang="en-US" sz="6000" b="1" dirty="0" smtClean="0"/>
              <a:t>for </a:t>
            </a:r>
            <a:r>
              <a:rPr lang="en-US" sz="6000" b="1" dirty="0"/>
              <a:t>value of </a:t>
            </a:r>
            <a:r>
              <a:rPr lang="en-US" sz="6000" b="1" dirty="0" smtClean="0"/>
              <a:t>beauty</a:t>
            </a:r>
            <a:endParaRPr lang="th-TH" sz="6000" dirty="0"/>
          </a:p>
        </p:txBody>
      </p:sp>
    </p:spTree>
    <p:extLst>
      <p:ext uri="{BB962C8B-B14F-4D97-AF65-F5344CB8AC3E}">
        <p14:creationId xmlns:p14="http://schemas.microsoft.com/office/powerpoint/2010/main" val="3266996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What is the criteria for value of beauty?</a:t>
            </a:r>
            <a:endParaRPr lang="th-TH" sz="4000" dirty="0"/>
          </a:p>
        </p:txBody>
      </p:sp>
      <p:sp>
        <p:nvSpPr>
          <p:cNvPr id="3" name="Content Placeholder 2"/>
          <p:cNvSpPr>
            <a:spLocks noGrp="1"/>
          </p:cNvSpPr>
          <p:nvPr>
            <p:ph idx="1"/>
          </p:nvPr>
        </p:nvSpPr>
        <p:spPr>
          <a:xfrm>
            <a:off x="683568" y="1700808"/>
            <a:ext cx="8147248" cy="4536504"/>
          </a:xfrm>
        </p:spPr>
        <p:txBody>
          <a:bodyPr/>
          <a:lstStyle/>
          <a:p>
            <a:r>
              <a:rPr lang="en-US" sz="2800" dirty="0" smtClean="0"/>
              <a:t>‘Values’ is on the talks. </a:t>
            </a:r>
            <a:endParaRPr lang="en-US" sz="2800" dirty="0"/>
          </a:p>
          <a:p>
            <a:r>
              <a:rPr lang="en-US" sz="2800" dirty="0" smtClean="0"/>
              <a:t>Value exists?  If so, how doe it exist?</a:t>
            </a:r>
          </a:p>
          <a:p>
            <a:r>
              <a:rPr lang="en-US" sz="2800" dirty="0" smtClean="0"/>
              <a:t>Judgment on value esp. beauty.</a:t>
            </a:r>
          </a:p>
          <a:p>
            <a:r>
              <a:rPr lang="en-US" sz="2800" dirty="0" smtClean="0"/>
              <a:t>Philosopher can judge it based on metaphysics and epistemology.</a:t>
            </a:r>
          </a:p>
          <a:p>
            <a:pPr marL="0" indent="0">
              <a:buNone/>
            </a:pPr>
            <a:r>
              <a:rPr lang="en-US" sz="2400" dirty="0" smtClean="0"/>
              <a:t> </a:t>
            </a:r>
          </a:p>
          <a:p>
            <a:pPr marL="0" indent="0">
              <a:buNone/>
            </a:pPr>
            <a:endParaRPr lang="en-US" sz="2400" dirty="0"/>
          </a:p>
        </p:txBody>
      </p:sp>
    </p:spTree>
    <p:extLst>
      <p:ext uri="{BB962C8B-B14F-4D97-AF65-F5344CB8AC3E}">
        <p14:creationId xmlns:p14="http://schemas.microsoft.com/office/powerpoint/2010/main" val="930542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US" sz="2800" dirty="0" smtClean="0"/>
              <a:t>Inherent </a:t>
            </a:r>
            <a:r>
              <a:rPr lang="en-US" sz="2800" dirty="0"/>
              <a:t>in this discussion of </a:t>
            </a:r>
            <a:r>
              <a:rPr lang="en-US" sz="2800" dirty="0" smtClean="0"/>
              <a:t>beauty is </a:t>
            </a:r>
            <a:r>
              <a:rPr lang="en-US" sz="2800" dirty="0"/>
              <a:t>an analysis of art. </a:t>
            </a:r>
            <a:endParaRPr lang="en-US" sz="2800" dirty="0" smtClean="0"/>
          </a:p>
          <a:p>
            <a:r>
              <a:rPr lang="en-US" sz="2800" dirty="0" smtClean="0"/>
              <a:t>Categorizing </a:t>
            </a:r>
            <a:r>
              <a:rPr lang="en-US" sz="2800" dirty="0"/>
              <a:t>art sometimes blurs the distinction between two separate activities:  </a:t>
            </a:r>
            <a:endParaRPr lang="en-US" sz="2800" dirty="0" smtClean="0"/>
          </a:p>
          <a:p>
            <a:r>
              <a:rPr lang="en-US" b="1" dirty="0" smtClean="0"/>
              <a:t>deciding </a:t>
            </a:r>
            <a:r>
              <a:rPr lang="en-US" b="1" dirty="0"/>
              <a:t>what art is</a:t>
            </a:r>
            <a:r>
              <a:rPr lang="en-US" dirty="0"/>
              <a:t> </a:t>
            </a:r>
            <a:r>
              <a:rPr lang="en-US" dirty="0" smtClean="0"/>
              <a:t> and </a:t>
            </a:r>
            <a:r>
              <a:rPr lang="en-US" b="1" dirty="0" smtClean="0"/>
              <a:t>evaluating </a:t>
            </a:r>
            <a:r>
              <a:rPr lang="en-US" b="1" dirty="0"/>
              <a:t>art</a:t>
            </a:r>
            <a:r>
              <a:rPr lang="en-US" dirty="0" smtClean="0"/>
              <a:t>.</a:t>
            </a:r>
          </a:p>
          <a:p>
            <a:pPr marL="0" indent="0">
              <a:buNone/>
            </a:pPr>
            <a:r>
              <a:rPr lang="en-US" sz="2800" dirty="0"/>
              <a:t> </a:t>
            </a:r>
            <a:endParaRPr lang="en-US" sz="2800" dirty="0" smtClean="0"/>
          </a:p>
          <a:p>
            <a:r>
              <a:rPr lang="en-US" sz="2800" dirty="0" smtClean="0"/>
              <a:t>If </a:t>
            </a:r>
            <a:r>
              <a:rPr lang="en-US" sz="2800" dirty="0"/>
              <a:t>we had an absolute method for distinguishing art from non-art, we would not necessarily have the means to measure its quality. </a:t>
            </a:r>
          </a:p>
          <a:p>
            <a:endParaRPr lang="th-TH" dirty="0"/>
          </a:p>
        </p:txBody>
      </p:sp>
    </p:spTree>
    <p:extLst>
      <p:ext uri="{BB962C8B-B14F-4D97-AF65-F5344CB8AC3E}">
        <p14:creationId xmlns:p14="http://schemas.microsoft.com/office/powerpoint/2010/main" val="2350121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p>
        </p:txBody>
      </p:sp>
      <p:sp>
        <p:nvSpPr>
          <p:cNvPr id="3" name="Content Placeholder 2"/>
          <p:cNvSpPr>
            <a:spLocks noGrp="1"/>
          </p:cNvSpPr>
          <p:nvPr>
            <p:ph idx="1"/>
          </p:nvPr>
        </p:nvSpPr>
        <p:spPr/>
        <p:txBody>
          <a:bodyPr/>
          <a:lstStyle/>
          <a:p>
            <a:pPr marL="0" indent="0" algn="ctr">
              <a:buNone/>
            </a:pPr>
            <a:r>
              <a:rPr lang="en-US" sz="6600" b="1" dirty="0">
                <a:effectLst>
                  <a:outerShdw blurRad="38100" dist="38100" dir="2700000" algn="tl">
                    <a:srgbClr val="000000">
                      <a:alpha val="43137"/>
                    </a:srgbClr>
                  </a:outerShdw>
                </a:effectLst>
              </a:rPr>
              <a:t>criterion </a:t>
            </a:r>
            <a:endParaRPr lang="en-US" sz="6600" b="1" dirty="0" smtClean="0">
              <a:effectLst>
                <a:outerShdw blurRad="38100" dist="38100" dir="2700000" algn="tl">
                  <a:srgbClr val="000000">
                    <a:alpha val="43137"/>
                  </a:srgbClr>
                </a:outerShdw>
              </a:effectLst>
            </a:endParaRPr>
          </a:p>
          <a:p>
            <a:pPr marL="0" indent="0" algn="ctr">
              <a:buNone/>
            </a:pPr>
            <a:r>
              <a:rPr lang="en-US" sz="6600" b="1" dirty="0" smtClean="0">
                <a:effectLst>
                  <a:outerShdw blurRad="38100" dist="38100" dir="2700000" algn="tl">
                    <a:srgbClr val="000000">
                      <a:alpha val="43137"/>
                    </a:srgbClr>
                  </a:outerShdw>
                </a:effectLst>
              </a:rPr>
              <a:t>for </a:t>
            </a:r>
            <a:r>
              <a:rPr lang="en-US" sz="6600" b="1" dirty="0">
                <a:effectLst>
                  <a:outerShdw blurRad="38100" dist="38100" dir="2700000" algn="tl">
                    <a:srgbClr val="000000">
                      <a:alpha val="43137"/>
                    </a:srgbClr>
                  </a:outerShdw>
                </a:effectLst>
              </a:rPr>
              <a:t>existence of </a:t>
            </a:r>
            <a:r>
              <a:rPr lang="en-US" sz="6600" b="1" dirty="0" smtClean="0">
                <a:effectLst>
                  <a:outerShdw blurRad="38100" dist="38100" dir="2700000" algn="tl">
                    <a:srgbClr val="000000">
                      <a:alpha val="43137"/>
                    </a:srgbClr>
                  </a:outerShdw>
                </a:effectLst>
              </a:rPr>
              <a:t>beauty </a:t>
            </a:r>
            <a:endParaRPr lang="th-TH" sz="6600" dirty="0"/>
          </a:p>
        </p:txBody>
      </p:sp>
    </p:spTree>
    <p:extLst>
      <p:ext uri="{BB962C8B-B14F-4D97-AF65-F5344CB8AC3E}">
        <p14:creationId xmlns:p14="http://schemas.microsoft.com/office/powerpoint/2010/main" val="3984087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dirty="0"/>
              <a:t>When a viewer sees a calendar with car wax applied to it and asks, “Why is this considered art?” are they asking why it is thought to be art or why it is considered good?  </a:t>
            </a:r>
            <a:endParaRPr lang="en-US" dirty="0" smtClean="0"/>
          </a:p>
          <a:p>
            <a:endParaRPr lang="en-US" dirty="0"/>
          </a:p>
          <a:p>
            <a:r>
              <a:rPr lang="en-US" dirty="0" smtClean="0"/>
              <a:t>The </a:t>
            </a:r>
            <a:r>
              <a:rPr lang="en-US" dirty="0"/>
              <a:t>difficulty in distinguishing between these two questions is not satisfactorily resolved through establishing aesthetic categorizations, but it might serve as a starting point. </a:t>
            </a:r>
            <a:endParaRPr lang="th-TH" dirty="0"/>
          </a:p>
        </p:txBody>
      </p:sp>
    </p:spTree>
    <p:extLst>
      <p:ext uri="{BB962C8B-B14F-4D97-AF65-F5344CB8AC3E}">
        <p14:creationId xmlns:p14="http://schemas.microsoft.com/office/powerpoint/2010/main" val="4284047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lstStyle/>
          <a:p>
            <a:r>
              <a:rPr lang="en-US" b="1" dirty="0" smtClean="0">
                <a:effectLst>
                  <a:outerShdw blurRad="38100" dist="38100" dir="2700000" algn="tl">
                    <a:srgbClr val="000000">
                      <a:alpha val="43137"/>
                    </a:srgbClr>
                  </a:outerShdw>
                </a:effectLst>
              </a:rPr>
              <a:t>3 criteria for value of beauty</a:t>
            </a:r>
            <a:endParaRPr lang="th-TH"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835696" y="2060848"/>
            <a:ext cx="6707088" cy="3633267"/>
          </a:xfrm>
        </p:spPr>
        <p:txBody>
          <a:bodyPr/>
          <a:lstStyle/>
          <a:p>
            <a:pPr marL="514350" indent="-514350">
              <a:buFont typeface="+mj-lt"/>
              <a:buAutoNum type="arabicPeriod"/>
            </a:pPr>
            <a:r>
              <a:rPr lang="en-US" sz="4000" b="1" dirty="0" smtClean="0">
                <a:effectLst>
                  <a:outerShdw blurRad="38100" dist="38100" dir="2700000" algn="tl">
                    <a:srgbClr val="000000">
                      <a:alpha val="43137"/>
                    </a:srgbClr>
                  </a:outerShdw>
                </a:effectLst>
              </a:rPr>
              <a:t>Subjectivism</a:t>
            </a:r>
          </a:p>
          <a:p>
            <a:pPr marL="514350" indent="-514350">
              <a:buFont typeface="+mj-lt"/>
              <a:buAutoNum type="arabicPeriod"/>
            </a:pPr>
            <a:r>
              <a:rPr lang="en-US" sz="4000" b="1" dirty="0" smtClean="0">
                <a:effectLst>
                  <a:outerShdw blurRad="38100" dist="38100" dir="2700000" algn="tl">
                    <a:srgbClr val="000000">
                      <a:alpha val="43137"/>
                    </a:srgbClr>
                  </a:outerShdw>
                </a:effectLst>
              </a:rPr>
              <a:t>Objectivism</a:t>
            </a:r>
          </a:p>
          <a:p>
            <a:pPr marL="514350" indent="-514350">
              <a:buFont typeface="+mj-lt"/>
              <a:buAutoNum type="arabicPeriod"/>
            </a:pPr>
            <a:r>
              <a:rPr lang="en-US" sz="4000" b="1" dirty="0" smtClean="0">
                <a:effectLst>
                  <a:outerShdw blurRad="38100" dist="38100" dir="2700000" algn="tl">
                    <a:srgbClr val="000000">
                      <a:alpha val="43137"/>
                    </a:srgbClr>
                  </a:outerShdw>
                </a:effectLst>
              </a:rPr>
              <a:t>Relativism</a:t>
            </a:r>
          </a:p>
          <a:p>
            <a:endParaRPr lang="th-TH" dirty="0"/>
          </a:p>
        </p:txBody>
      </p:sp>
    </p:spTree>
    <p:extLst>
      <p:ext uri="{BB962C8B-B14F-4D97-AF65-F5344CB8AC3E}">
        <p14:creationId xmlns:p14="http://schemas.microsoft.com/office/powerpoint/2010/main" val="499440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1. Subjectivism</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endParaRPr lang="th-TH"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1124744"/>
            <a:ext cx="8229600" cy="4525963"/>
          </a:xfrm>
        </p:spPr>
        <p:txBody>
          <a:bodyPr/>
          <a:lstStyle/>
          <a:p>
            <a:pPr marL="0" indent="0">
              <a:buNone/>
            </a:pPr>
            <a:r>
              <a:rPr lang="en-US" sz="2400" b="1" dirty="0" smtClean="0"/>
              <a:t>1.</a:t>
            </a:r>
            <a:r>
              <a:rPr lang="en-US" sz="2400" b="1" dirty="0"/>
              <a:t> </a:t>
            </a:r>
            <a:r>
              <a:rPr lang="en-US" sz="2400" dirty="0"/>
              <a:t>The quality of being subjective.</a:t>
            </a:r>
          </a:p>
          <a:p>
            <a:pPr marL="0" indent="0">
              <a:buNone/>
            </a:pPr>
            <a:r>
              <a:rPr lang="en-US" sz="2400" b="1" dirty="0"/>
              <a:t>2</a:t>
            </a:r>
            <a:r>
              <a:rPr lang="en-US" sz="2400" b="1" dirty="0" smtClean="0"/>
              <a:t>.</a:t>
            </a:r>
          </a:p>
          <a:p>
            <a:pPr marL="400050" lvl="1" indent="0">
              <a:buNone/>
            </a:pPr>
            <a:r>
              <a:rPr lang="en-US" sz="2000" b="1" dirty="0" smtClean="0"/>
              <a:t>a</a:t>
            </a:r>
            <a:r>
              <a:rPr lang="en-US" sz="2000" b="1" dirty="0"/>
              <a:t>. </a:t>
            </a:r>
            <a:r>
              <a:rPr lang="en-US" sz="2000" dirty="0"/>
              <a:t>The doctrine that all knowledge is restricted to the conscious self and its sensory states.</a:t>
            </a:r>
          </a:p>
          <a:p>
            <a:pPr marL="400050" lvl="1" indent="0">
              <a:buNone/>
            </a:pPr>
            <a:r>
              <a:rPr lang="en-US" sz="2000" b="1" dirty="0"/>
              <a:t>b. </a:t>
            </a:r>
            <a:r>
              <a:rPr lang="en-US" sz="2000" dirty="0"/>
              <a:t>A theory or doctrine that emphasizes the subjective elements in experience.</a:t>
            </a:r>
          </a:p>
          <a:p>
            <a:pPr marL="0" indent="0">
              <a:buNone/>
            </a:pPr>
            <a:r>
              <a:rPr lang="en-US" sz="2400" b="1" dirty="0"/>
              <a:t>3. </a:t>
            </a:r>
            <a:r>
              <a:rPr lang="en-US" sz="2400" dirty="0"/>
              <a:t>Any of various theories holding that the only valid standard of judgment is that of the individual. For example, ethical subjectivism holds that individual conscience is the only appropriate standard for moral judgment.</a:t>
            </a:r>
          </a:p>
          <a:p>
            <a:endParaRPr lang="en-US" sz="2800" dirty="0" smtClean="0"/>
          </a:p>
        </p:txBody>
      </p:sp>
    </p:spTree>
    <p:extLst>
      <p:ext uri="{BB962C8B-B14F-4D97-AF65-F5344CB8AC3E}">
        <p14:creationId xmlns:p14="http://schemas.microsoft.com/office/powerpoint/2010/main" val="977877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Subjectivism (</a:t>
            </a:r>
            <a:r>
              <a:rPr lang="en-US" dirty="0"/>
              <a:t>philosophy) </a:t>
            </a:r>
            <a:endParaRPr lang="th-TH" dirty="0"/>
          </a:p>
        </p:txBody>
      </p:sp>
      <p:sp>
        <p:nvSpPr>
          <p:cNvPr id="3" name="Content Placeholder 2"/>
          <p:cNvSpPr>
            <a:spLocks noGrp="1"/>
          </p:cNvSpPr>
          <p:nvPr>
            <p:ph idx="1"/>
          </p:nvPr>
        </p:nvSpPr>
        <p:spPr/>
        <p:txBody>
          <a:bodyPr/>
          <a:lstStyle/>
          <a:p>
            <a:pPr algn="thaiDist"/>
            <a:r>
              <a:rPr lang="en-US" dirty="0" smtClean="0"/>
              <a:t>the </a:t>
            </a:r>
            <a:r>
              <a:rPr lang="en-US" dirty="0"/>
              <a:t>doctrine that knowledge and value are dependent on and limited by your subjective experience</a:t>
            </a:r>
          </a:p>
          <a:p>
            <a:pPr algn="thaiDist"/>
            <a:r>
              <a:rPr lang="en-US" dirty="0" smtClean="0"/>
              <a:t>the </a:t>
            </a:r>
            <a:r>
              <a:rPr lang="en-US" dirty="0"/>
              <a:t>rational investigation of questions about existence and knowledge and ethics</a:t>
            </a:r>
          </a:p>
          <a:p>
            <a:pPr algn="thaiDist"/>
            <a:r>
              <a:rPr lang="en-US" dirty="0" smtClean="0"/>
              <a:t>a </a:t>
            </a:r>
            <a:r>
              <a:rPr lang="en-US" dirty="0"/>
              <a:t>doctrine accepted by adherents to a philosophy</a:t>
            </a:r>
            <a:endParaRPr lang="th-TH" dirty="0"/>
          </a:p>
        </p:txBody>
      </p:sp>
    </p:spTree>
    <p:extLst>
      <p:ext uri="{BB962C8B-B14F-4D97-AF65-F5344CB8AC3E}">
        <p14:creationId xmlns:p14="http://schemas.microsoft.com/office/powerpoint/2010/main" val="4439144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Subjectivism offers us the opportunity to appreciate this as art</a:t>
            </a:r>
            <a:endParaRPr lang="th-TH"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6570" y="1600200"/>
            <a:ext cx="4390859" cy="4525963"/>
          </a:xfrm>
        </p:spPr>
      </p:pic>
    </p:spTree>
    <p:extLst>
      <p:ext uri="{BB962C8B-B14F-4D97-AF65-F5344CB8AC3E}">
        <p14:creationId xmlns:p14="http://schemas.microsoft.com/office/powerpoint/2010/main" val="20500989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Subjectivism	</a:t>
            </a:r>
            <a:endParaRPr lang="th-TH" dirty="0"/>
          </a:p>
        </p:txBody>
      </p:sp>
      <p:sp>
        <p:nvSpPr>
          <p:cNvPr id="3" name="Content Placeholder 2"/>
          <p:cNvSpPr>
            <a:spLocks noGrp="1"/>
          </p:cNvSpPr>
          <p:nvPr>
            <p:ph idx="1"/>
          </p:nvPr>
        </p:nvSpPr>
        <p:spPr/>
        <p:txBody>
          <a:bodyPr/>
          <a:lstStyle/>
          <a:p>
            <a:r>
              <a:rPr lang="en-US" sz="2800" b="1" dirty="0" smtClean="0"/>
              <a:t>Asserts that</a:t>
            </a:r>
          </a:p>
          <a:p>
            <a:r>
              <a:rPr lang="en-US" sz="2800" dirty="0" smtClean="0"/>
              <a:t>Aesthetic value is related to recipient or object aesthetics responding mind towards aesthetic object, not to property of aesthetic object.</a:t>
            </a:r>
          </a:p>
          <a:p>
            <a:r>
              <a:rPr lang="en-US" sz="2800" dirty="0" smtClean="0"/>
              <a:t>Perception i.e. like, delight, pleasure.</a:t>
            </a:r>
          </a:p>
          <a:p>
            <a:r>
              <a:rPr lang="en-US" sz="2800" dirty="0" smtClean="0"/>
              <a:t>If subject responds to aesthetic object in like aspect. That shows that aesthetic object values aesthetically.</a:t>
            </a:r>
          </a:p>
          <a:p>
            <a:r>
              <a:rPr lang="en-US" sz="2800" dirty="0" smtClean="0"/>
              <a:t>If subject responds to aesthetic object in dislike aspect, that shows that aesthetic object does not value aesthetically.  </a:t>
            </a:r>
            <a:endParaRPr lang="th-TH" sz="2800" dirty="0"/>
          </a:p>
        </p:txBody>
      </p:sp>
    </p:spTree>
    <p:extLst>
      <p:ext uri="{BB962C8B-B14F-4D97-AF65-F5344CB8AC3E}">
        <p14:creationId xmlns:p14="http://schemas.microsoft.com/office/powerpoint/2010/main" val="355685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Ethics and </a:t>
            </a:r>
            <a:r>
              <a:rPr lang="en-US" b="1" dirty="0" smtClean="0"/>
              <a:t>Aesthetics</a:t>
            </a:r>
            <a:endParaRPr lang="th-TH" dirty="0"/>
          </a:p>
        </p:txBody>
      </p:sp>
      <p:sp>
        <p:nvSpPr>
          <p:cNvPr id="3" name="Content Placeholder 2"/>
          <p:cNvSpPr>
            <a:spLocks noGrp="1"/>
          </p:cNvSpPr>
          <p:nvPr>
            <p:ph idx="1"/>
          </p:nvPr>
        </p:nvSpPr>
        <p:spPr/>
        <p:txBody>
          <a:bodyPr/>
          <a:lstStyle/>
          <a:p>
            <a:r>
              <a:rPr lang="en-US" sz="2400" dirty="0" smtClean="0"/>
              <a:t>In </a:t>
            </a:r>
            <a:r>
              <a:rPr lang="en-US" sz="2400" dirty="0"/>
              <a:t>ethics, aesthetics, and theories of value, </a:t>
            </a:r>
            <a:endParaRPr lang="en-US" sz="2400" dirty="0" smtClean="0"/>
          </a:p>
          <a:p>
            <a:r>
              <a:rPr lang="en-US" sz="2400" dirty="0" smtClean="0"/>
              <a:t>subjectivism </a:t>
            </a:r>
            <a:r>
              <a:rPr lang="en-US" sz="2400" dirty="0"/>
              <a:t>is a natural extension of subjectivism in the theory of knowledge. If sense qualities are private and relative to the knowing subject, then the ethical and aesthetic values of goodness and beauty, since they are resident in perceived actions and works of art, are similarly subjective. </a:t>
            </a:r>
            <a:endParaRPr lang="en-US" sz="2400" dirty="0" smtClean="0"/>
          </a:p>
          <a:p>
            <a:r>
              <a:rPr lang="en-US" sz="2400" dirty="0" smtClean="0"/>
              <a:t>Subjectivist </a:t>
            </a:r>
            <a:r>
              <a:rPr lang="en-US" sz="2400" dirty="0"/>
              <a:t>approaches have dominated 20th century ethical discussions in particular. </a:t>
            </a:r>
            <a:endParaRPr lang="en-US" sz="2400" dirty="0" smtClean="0"/>
          </a:p>
          <a:p>
            <a:r>
              <a:rPr lang="en-US" sz="2400" dirty="0" smtClean="0"/>
              <a:t>Ethical </a:t>
            </a:r>
            <a:r>
              <a:rPr lang="en-US" sz="2400" dirty="0"/>
              <a:t>questions have tended to be framed in terms of individual emotional response to a moral judgment rather than in terms of objective rightness or wrongness.</a:t>
            </a:r>
          </a:p>
          <a:p>
            <a:endParaRPr lang="th-TH" sz="2400" dirty="0"/>
          </a:p>
        </p:txBody>
      </p:sp>
    </p:spTree>
    <p:extLst>
      <p:ext uri="{BB962C8B-B14F-4D97-AF65-F5344CB8AC3E}">
        <p14:creationId xmlns:p14="http://schemas.microsoft.com/office/powerpoint/2010/main" val="890514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65304"/>
          </a:xfrm>
        </p:spPr>
        <p:txBody>
          <a:bodyPr/>
          <a:lstStyle/>
          <a:p>
            <a:r>
              <a:rPr lang="en-US" sz="2400" b="1" dirty="0"/>
              <a:t>Aesthetic subjectivism</a:t>
            </a:r>
            <a:r>
              <a:rPr lang="en-US" sz="2400" dirty="0"/>
              <a:t> is a judgment not affected by standards or norms through which art or beauty is typically judged.  “I know what I like” is the battle cry for aesthetic subjectivism.  This category can include beauty, art and virtually anything else on earth, and is the broadest aesthetic classification.  </a:t>
            </a:r>
            <a:endParaRPr lang="en-US" sz="2400" dirty="0" smtClean="0"/>
          </a:p>
          <a:p>
            <a:r>
              <a:rPr lang="en-US" sz="2400" dirty="0" smtClean="0"/>
              <a:t>No </a:t>
            </a:r>
            <a:r>
              <a:rPr lang="en-US" sz="2400" dirty="0"/>
              <a:t>one must justify their singular appreciation of beauty to anyone, and there is no compulsion to define it within a larger context.  </a:t>
            </a:r>
            <a:endParaRPr lang="en-US" sz="2400" dirty="0" smtClean="0"/>
          </a:p>
          <a:p>
            <a:r>
              <a:rPr lang="en-US" sz="2400" dirty="0" smtClean="0"/>
              <a:t>This </a:t>
            </a:r>
            <a:r>
              <a:rPr lang="en-US" sz="2400" dirty="0"/>
              <a:t>broad appreciation of art and beauty simultaneously allows for both the most and fewest philosophical arguments, but also offers room for everyone to be an expert in their own mind.  I do not fault anyone for appreciating art in a subjective way.  Relying only minimally on shared meaning and </a:t>
            </a:r>
            <a:r>
              <a:rPr lang="en-US" sz="2400" dirty="0" smtClean="0"/>
              <a:t>perceptions.</a:t>
            </a:r>
          </a:p>
          <a:p>
            <a:r>
              <a:rPr lang="en-US" sz="2400" dirty="0" smtClean="0"/>
              <a:t>an </a:t>
            </a:r>
            <a:r>
              <a:rPr lang="en-US" sz="2400" dirty="0"/>
              <a:t>artist using aesthetic subjectivism to call anything he or she wishes art.   </a:t>
            </a:r>
            <a:r>
              <a:rPr lang="en-US" dirty="0"/>
              <a:t> </a:t>
            </a:r>
          </a:p>
          <a:p>
            <a:endParaRPr lang="th-TH" dirty="0"/>
          </a:p>
        </p:txBody>
      </p:sp>
    </p:spTree>
    <p:extLst>
      <p:ext uri="{BB962C8B-B14F-4D97-AF65-F5344CB8AC3E}">
        <p14:creationId xmlns:p14="http://schemas.microsoft.com/office/powerpoint/2010/main" val="29598801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Philosophers of this subjectivism</a:t>
            </a:r>
            <a:endParaRPr lang="th-TH" dirty="0"/>
          </a:p>
        </p:txBody>
      </p:sp>
      <p:sp>
        <p:nvSpPr>
          <p:cNvPr id="3" name="Content Placeholder 2"/>
          <p:cNvSpPr>
            <a:spLocks noGrp="1"/>
          </p:cNvSpPr>
          <p:nvPr>
            <p:ph idx="1"/>
          </p:nvPr>
        </p:nvSpPr>
        <p:spPr/>
        <p:txBody>
          <a:bodyPr/>
          <a:lstStyle/>
          <a:p>
            <a:r>
              <a:rPr lang="en-US" dirty="0"/>
              <a:t>Benedetto Croce</a:t>
            </a:r>
          </a:p>
          <a:p>
            <a:r>
              <a:rPr lang="en-US" dirty="0"/>
              <a:t>Leo Tolstoy</a:t>
            </a:r>
          </a:p>
          <a:p>
            <a:r>
              <a:rPr lang="en-US" dirty="0" err="1"/>
              <a:t>Ivon</a:t>
            </a:r>
            <a:r>
              <a:rPr lang="en-US" dirty="0"/>
              <a:t> </a:t>
            </a:r>
            <a:r>
              <a:rPr lang="en-US" dirty="0" err="1"/>
              <a:t>Armslrony</a:t>
            </a:r>
            <a:r>
              <a:rPr lang="en-US" dirty="0"/>
              <a:t> Richards</a:t>
            </a:r>
          </a:p>
          <a:p>
            <a:r>
              <a:rPr lang="en-US" dirty="0"/>
              <a:t>David Hume</a:t>
            </a:r>
            <a:endParaRPr lang="th-TH" dirty="0"/>
          </a:p>
          <a:p>
            <a:endParaRPr lang="th-TH" dirty="0"/>
          </a:p>
        </p:txBody>
      </p:sp>
    </p:spTree>
    <p:extLst>
      <p:ext uri="{BB962C8B-B14F-4D97-AF65-F5344CB8AC3E}">
        <p14:creationId xmlns:p14="http://schemas.microsoft.com/office/powerpoint/2010/main" val="33271944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2. Objectivism</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endParaRPr lang="th-TH" dirty="0"/>
          </a:p>
        </p:txBody>
      </p:sp>
      <p:sp>
        <p:nvSpPr>
          <p:cNvPr id="3" name="Content Placeholder 2"/>
          <p:cNvSpPr>
            <a:spLocks noGrp="1"/>
          </p:cNvSpPr>
          <p:nvPr>
            <p:ph idx="1"/>
          </p:nvPr>
        </p:nvSpPr>
        <p:spPr>
          <a:xfrm>
            <a:off x="467544" y="1196752"/>
            <a:ext cx="8229600" cy="4525963"/>
          </a:xfrm>
        </p:spPr>
        <p:txBody>
          <a:bodyPr/>
          <a:lstStyle/>
          <a:p>
            <a:pPr marL="514350" indent="-514350">
              <a:buFont typeface="+mj-lt"/>
              <a:buAutoNum type="arabicPeriod"/>
            </a:pPr>
            <a:r>
              <a:rPr lang="en-US" sz="2400" dirty="0" smtClean="0"/>
              <a:t>Objectivism </a:t>
            </a:r>
            <a:r>
              <a:rPr lang="en-US" sz="2400" dirty="0"/>
              <a:t>is the philosophy created by famed writer and political thinker </a:t>
            </a:r>
            <a:r>
              <a:rPr lang="en-US" sz="2400" dirty="0" err="1"/>
              <a:t>Ayn</a:t>
            </a:r>
            <a:r>
              <a:rPr lang="en-US" sz="2400" dirty="0"/>
              <a:t> Rand in the mid twentieth century. The principles of Objectivism are outlined in Rand’s work, specifically the novels “The Fountainhead” and “Atlas Shrugged.” Rand herself described her philosophy as meant for “living on Earth” and specifically grounded in reality. </a:t>
            </a:r>
            <a:endParaRPr lang="en-US" sz="2400" dirty="0" smtClean="0"/>
          </a:p>
          <a:p>
            <a:pPr marL="514350" indent="-514350">
              <a:buFont typeface="+mj-lt"/>
              <a:buAutoNum type="arabicPeriod"/>
            </a:pPr>
            <a:r>
              <a:rPr lang="en-US" sz="2400" dirty="0" smtClean="0"/>
              <a:t>The </a:t>
            </a:r>
            <a:r>
              <a:rPr lang="en-US" sz="2400" dirty="0"/>
              <a:t>main tenets of Objectivism are that the main moral purpose for one’s life is the pursuit of one’s own happiness or self interest and to assert individual rights to make this possible. </a:t>
            </a:r>
            <a:endParaRPr lang="en-US" sz="2400" dirty="0" smtClean="0"/>
          </a:p>
          <a:p>
            <a:pPr marL="514350" indent="-514350">
              <a:buFont typeface="+mj-lt"/>
              <a:buAutoNum type="arabicPeriod"/>
            </a:pPr>
            <a:r>
              <a:rPr lang="en-US" sz="2400" dirty="0" smtClean="0"/>
              <a:t>The </a:t>
            </a:r>
            <a:r>
              <a:rPr lang="en-US" sz="2400" dirty="0"/>
              <a:t>philosophy of Objectivism is controversial among many scholars and today, the </a:t>
            </a:r>
            <a:r>
              <a:rPr lang="en-US" sz="2400" dirty="0" err="1"/>
              <a:t>Ayn</a:t>
            </a:r>
            <a:r>
              <a:rPr lang="en-US" sz="2400" dirty="0"/>
              <a:t> Rand Institute is the primary force in voicing Objectivist views into the mainstream for people to consider.</a:t>
            </a:r>
            <a:endParaRPr lang="en-US" sz="2400" dirty="0"/>
          </a:p>
        </p:txBody>
      </p:sp>
    </p:spTree>
    <p:extLst>
      <p:ext uri="{BB962C8B-B14F-4D97-AF65-F5344CB8AC3E}">
        <p14:creationId xmlns:p14="http://schemas.microsoft.com/office/powerpoint/2010/main" val="416228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effectLst>
                  <a:outerShdw blurRad="38100" dist="38100" dir="2700000" algn="tl">
                    <a:srgbClr val="000000">
                      <a:alpha val="43137"/>
                    </a:srgbClr>
                  </a:outerShdw>
                </a:effectLst>
              </a:rPr>
              <a:t>What is criterion for existence of beauty?</a:t>
            </a:r>
            <a:endParaRPr lang="th-TH"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16832"/>
            <a:ext cx="8229600" cy="4209331"/>
          </a:xfrm>
        </p:spPr>
        <p:txBody>
          <a:bodyPr/>
          <a:lstStyle/>
          <a:p>
            <a:pPr algn="thaiDist"/>
            <a:r>
              <a:rPr lang="en-US" dirty="0" smtClean="0"/>
              <a:t>Where is position of beauty?</a:t>
            </a:r>
          </a:p>
          <a:p>
            <a:pPr algn="thaiDist"/>
            <a:r>
              <a:rPr lang="en-US" dirty="0" smtClean="0"/>
              <a:t>Existence of beauty depends on individual philosophy esp. metaphysics.</a:t>
            </a:r>
          </a:p>
          <a:p>
            <a:pPr algn="thaiDist"/>
            <a:r>
              <a:rPr lang="en-US" dirty="0" smtClean="0"/>
              <a:t>Materialism, Idealism, Dualism each has detailed description.</a:t>
            </a:r>
            <a:endParaRPr lang="en-US" dirty="0"/>
          </a:p>
          <a:p>
            <a:pPr algn="thaiDist"/>
            <a:r>
              <a:rPr lang="en-US" dirty="0" smtClean="0"/>
              <a:t>Question on ‘existence of beauty’ is about metaphysics philosophy on talks that what the earth is existence.</a:t>
            </a:r>
            <a:endParaRPr lang="en-US" dirty="0" smtClean="0"/>
          </a:p>
          <a:p>
            <a:endParaRPr lang="en-US" dirty="0" smtClean="0"/>
          </a:p>
          <a:p>
            <a:pPr marL="0" indent="0">
              <a:buNone/>
            </a:pPr>
            <a:endParaRPr lang="en-US" dirty="0" smtClean="0"/>
          </a:p>
          <a:p>
            <a:endParaRPr lang="th-TH" dirty="0"/>
          </a:p>
        </p:txBody>
      </p:sp>
    </p:spTree>
    <p:extLst>
      <p:ext uri="{BB962C8B-B14F-4D97-AF65-F5344CB8AC3E}">
        <p14:creationId xmlns:p14="http://schemas.microsoft.com/office/powerpoint/2010/main" val="41323936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Aesthetic Objectivism</a:t>
            </a:r>
            <a:endParaRPr lang="th-TH" dirty="0"/>
          </a:p>
        </p:txBody>
      </p:sp>
      <p:sp>
        <p:nvSpPr>
          <p:cNvPr id="3" name="Content Placeholder 2"/>
          <p:cNvSpPr>
            <a:spLocks noGrp="1"/>
          </p:cNvSpPr>
          <p:nvPr>
            <p:ph idx="1"/>
          </p:nvPr>
        </p:nvSpPr>
        <p:spPr>
          <a:xfrm>
            <a:off x="467544" y="1412776"/>
            <a:ext cx="8229600" cy="4525963"/>
          </a:xfrm>
        </p:spPr>
        <p:txBody>
          <a:bodyPr/>
          <a:lstStyle/>
          <a:p>
            <a:pPr marL="0" indent="0">
              <a:buNone/>
            </a:pPr>
            <a:r>
              <a:rPr lang="en-US" sz="2800" dirty="0" smtClean="0"/>
              <a:t>Asserts that</a:t>
            </a:r>
          </a:p>
          <a:p>
            <a:r>
              <a:rPr lang="en-US" sz="2800" dirty="0" smtClean="0"/>
              <a:t>Aesthetic value is a property of aesthetic object and aesthetic property is original and eternal property, absolute, self-valued i.e. </a:t>
            </a:r>
          </a:p>
          <a:p>
            <a:r>
              <a:rPr lang="en-US" sz="2800" dirty="0" smtClean="0"/>
              <a:t>Aesthetic value is such, even no one perceives it,</a:t>
            </a:r>
          </a:p>
          <a:p>
            <a:r>
              <a:rPr lang="en-US" sz="2800" dirty="0" smtClean="0"/>
              <a:t>Judgment that anything values aesthetically or not, if so, that means it values and it exists by sense perception. </a:t>
            </a:r>
          </a:p>
          <a:p>
            <a:r>
              <a:rPr lang="en-US" sz="2800" dirty="0" smtClean="0"/>
              <a:t>This refers to aesthetic axiology and exists naturally, go along the natural law. </a:t>
            </a:r>
          </a:p>
          <a:p>
            <a:pPr marL="0" indent="0">
              <a:buNone/>
            </a:pPr>
            <a:endParaRPr lang="th-TH" sz="2800" dirty="0"/>
          </a:p>
        </p:txBody>
      </p:sp>
    </p:spTree>
    <p:extLst>
      <p:ext uri="{BB962C8B-B14F-4D97-AF65-F5344CB8AC3E}">
        <p14:creationId xmlns:p14="http://schemas.microsoft.com/office/powerpoint/2010/main" val="23184108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This statue's beauty and elegance is defined by its time and context</a:t>
            </a:r>
            <a:endParaRPr lang="th-TH"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5777" y="1600200"/>
            <a:ext cx="3147714" cy="5141168"/>
          </a:xfrm>
        </p:spPr>
      </p:pic>
    </p:spTree>
    <p:extLst>
      <p:ext uri="{BB962C8B-B14F-4D97-AF65-F5344CB8AC3E}">
        <p14:creationId xmlns:p14="http://schemas.microsoft.com/office/powerpoint/2010/main" val="6484950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Aesthetic objectivism can best be seen in nature</a:t>
            </a:r>
            <a:endParaRPr lang="th-TH"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7027320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US" sz="2800" b="1" dirty="0"/>
              <a:t>Aesthetic objectivism</a:t>
            </a:r>
            <a:r>
              <a:rPr lang="en-US" sz="2800" dirty="0"/>
              <a:t> asserts that standards for the appreciation and evaluation of art must hold true across time and cultures.  </a:t>
            </a:r>
            <a:endParaRPr lang="en-US" sz="2800" dirty="0" smtClean="0"/>
          </a:p>
          <a:p>
            <a:r>
              <a:rPr lang="en-US" sz="2800" dirty="0" smtClean="0"/>
              <a:t>Art </a:t>
            </a:r>
            <a:r>
              <a:rPr lang="en-US" sz="2800" dirty="0"/>
              <a:t>that was considered beautiful 100 years ago is beautiful now and will continue to be beautiful 100 years from now.  </a:t>
            </a:r>
            <a:endParaRPr lang="en-US" sz="2800" dirty="0" smtClean="0"/>
          </a:p>
          <a:p>
            <a:r>
              <a:rPr lang="en-US" sz="2800" dirty="0" smtClean="0"/>
              <a:t>This </a:t>
            </a:r>
            <a:r>
              <a:rPr lang="en-US" sz="2800" dirty="0"/>
              <a:t>type of classification is meaningful in articulating an aesthetic standard, but only time can validate it. </a:t>
            </a:r>
            <a:endParaRPr lang="th-TH" sz="2800" dirty="0"/>
          </a:p>
        </p:txBody>
      </p:sp>
    </p:spTree>
    <p:extLst>
      <p:ext uri="{BB962C8B-B14F-4D97-AF65-F5344CB8AC3E}">
        <p14:creationId xmlns:p14="http://schemas.microsoft.com/office/powerpoint/2010/main" val="35872815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Could Michelangelo's David someday be considered "bad" art?</a:t>
            </a:r>
            <a:endParaRPr lang="th-TH"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2" y="1556792"/>
            <a:ext cx="4232915" cy="4525963"/>
          </a:xfrm>
        </p:spPr>
      </p:pic>
    </p:spTree>
    <p:extLst>
      <p:ext uri="{BB962C8B-B14F-4D97-AF65-F5344CB8AC3E}">
        <p14:creationId xmlns:p14="http://schemas.microsoft.com/office/powerpoint/2010/main" val="33568638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4525963"/>
          </a:xfrm>
        </p:spPr>
        <p:txBody>
          <a:bodyPr/>
          <a:lstStyle/>
          <a:p>
            <a:r>
              <a:rPr lang="en-US" sz="2800" dirty="0"/>
              <a:t>Michelangelo’s “David” might be considered beautiful for centuries to come, but a day might arrive when the human body is considered vulgar or obscene.  </a:t>
            </a:r>
            <a:endParaRPr lang="en-US" sz="2800" dirty="0" smtClean="0"/>
          </a:p>
          <a:p>
            <a:r>
              <a:rPr lang="en-US" sz="2800" dirty="0" smtClean="0"/>
              <a:t>Would </a:t>
            </a:r>
            <a:r>
              <a:rPr lang="en-US" sz="2800" dirty="0"/>
              <a:t>“David” still be considered art under these circumstances?  </a:t>
            </a:r>
            <a:endParaRPr lang="en-US" sz="2800" dirty="0" smtClean="0"/>
          </a:p>
          <a:p>
            <a:r>
              <a:rPr lang="en-US" sz="2800" dirty="0" smtClean="0"/>
              <a:t>From </a:t>
            </a:r>
            <a:r>
              <a:rPr lang="en-US" sz="2800" dirty="0"/>
              <a:t>a cultural perspective, it conceivably would not be viewed with the same appreciation it now earns, so perhaps it would merely be considered bad art.</a:t>
            </a:r>
            <a:r>
              <a:rPr lang="en-US" dirty="0"/>
              <a:t> </a:t>
            </a:r>
          </a:p>
          <a:p>
            <a:endParaRPr lang="th-TH" dirty="0"/>
          </a:p>
        </p:txBody>
      </p:sp>
    </p:spTree>
    <p:extLst>
      <p:ext uri="{BB962C8B-B14F-4D97-AF65-F5344CB8AC3E}">
        <p14:creationId xmlns:p14="http://schemas.microsoft.com/office/powerpoint/2010/main" val="26779995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r>
              <a:rPr lang="en-US" sz="2800" dirty="0" smtClean="0"/>
              <a:t>objective standard </a:t>
            </a:r>
            <a:r>
              <a:rPr lang="en-US" sz="2800" dirty="0"/>
              <a:t>is that they are defined by nature, not man.  </a:t>
            </a:r>
            <a:endParaRPr lang="en-US" sz="2800" dirty="0" smtClean="0"/>
          </a:p>
          <a:p>
            <a:r>
              <a:rPr lang="en-US" sz="2800" dirty="0" smtClean="0"/>
              <a:t>We </a:t>
            </a:r>
            <a:r>
              <a:rPr lang="en-US" sz="2800" dirty="0"/>
              <a:t>can apply aesthetic objectivism to beauty but not art. </a:t>
            </a:r>
            <a:endParaRPr lang="en-US" sz="2800" dirty="0" smtClean="0"/>
          </a:p>
          <a:p>
            <a:r>
              <a:rPr lang="en-US" sz="2800" dirty="0" smtClean="0"/>
              <a:t> </a:t>
            </a:r>
            <a:r>
              <a:rPr lang="en-US" sz="2800" dirty="0"/>
              <a:t>The universe is beautiful and will always be; a rainbow, flower, bird or mountain range is and will be beautiful, as well. </a:t>
            </a:r>
            <a:endParaRPr lang="en-US" sz="2800" dirty="0" smtClean="0"/>
          </a:p>
          <a:p>
            <a:r>
              <a:rPr lang="en-US" sz="2800" dirty="0" smtClean="0"/>
              <a:t>Nature’s </a:t>
            </a:r>
            <a:r>
              <a:rPr lang="en-US" sz="2800" dirty="0"/>
              <a:t>beauty is not dependent upon human perception and interaction, making it </a:t>
            </a:r>
            <a:r>
              <a:rPr lang="en-US" sz="2800" dirty="0" smtClean="0"/>
              <a:t>the </a:t>
            </a:r>
            <a:r>
              <a:rPr lang="en-US" sz="2800" dirty="0"/>
              <a:t>only true example of aesthetic objectivism.</a:t>
            </a:r>
          </a:p>
          <a:p>
            <a:endParaRPr lang="th-TH" sz="2800" dirty="0"/>
          </a:p>
        </p:txBody>
      </p:sp>
    </p:spTree>
    <p:extLst>
      <p:ext uri="{BB962C8B-B14F-4D97-AF65-F5344CB8AC3E}">
        <p14:creationId xmlns:p14="http://schemas.microsoft.com/office/powerpoint/2010/main" val="16871576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Philosophers: Objectivism</a:t>
            </a:r>
            <a:endParaRPr lang="th-TH" dirty="0"/>
          </a:p>
        </p:txBody>
      </p:sp>
      <p:sp>
        <p:nvSpPr>
          <p:cNvPr id="3" name="Content Placeholder 2"/>
          <p:cNvSpPr>
            <a:spLocks noGrp="1"/>
          </p:cNvSpPr>
          <p:nvPr>
            <p:ph idx="1"/>
          </p:nvPr>
        </p:nvSpPr>
        <p:spPr/>
        <p:txBody>
          <a:bodyPr/>
          <a:lstStyle/>
          <a:p>
            <a:r>
              <a:rPr lang="en-US" dirty="0" smtClean="0"/>
              <a:t>Plato</a:t>
            </a:r>
          </a:p>
          <a:p>
            <a:r>
              <a:rPr lang="en-US" dirty="0" smtClean="0"/>
              <a:t>Aristotle</a:t>
            </a:r>
          </a:p>
          <a:p>
            <a:r>
              <a:rPr lang="en-US" dirty="0" smtClean="0"/>
              <a:t>Plotinus</a:t>
            </a:r>
          </a:p>
          <a:p>
            <a:r>
              <a:rPr lang="en-US" dirty="0" smtClean="0"/>
              <a:t>St. Thomas Aquinas</a:t>
            </a:r>
          </a:p>
          <a:p>
            <a:r>
              <a:rPr lang="en-US" dirty="0" smtClean="0"/>
              <a:t>Immanuel Kant</a:t>
            </a:r>
          </a:p>
          <a:p>
            <a:r>
              <a:rPr lang="en-US" dirty="0" smtClean="0"/>
              <a:t>Hegel</a:t>
            </a:r>
          </a:p>
          <a:p>
            <a:r>
              <a:rPr lang="en-US" dirty="0" err="1" smtClean="0"/>
              <a:t>Schopenuer</a:t>
            </a:r>
            <a:endParaRPr lang="th-TH" dirty="0"/>
          </a:p>
        </p:txBody>
      </p:sp>
    </p:spTree>
    <p:extLst>
      <p:ext uri="{BB962C8B-B14F-4D97-AF65-F5344CB8AC3E}">
        <p14:creationId xmlns:p14="http://schemas.microsoft.com/office/powerpoint/2010/main" val="9566869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3. Relativism</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endParaRPr lang="th-TH" dirty="0"/>
          </a:p>
        </p:txBody>
      </p:sp>
      <p:sp>
        <p:nvSpPr>
          <p:cNvPr id="3" name="Content Placeholder 2"/>
          <p:cNvSpPr>
            <a:spLocks noGrp="1"/>
          </p:cNvSpPr>
          <p:nvPr>
            <p:ph idx="1"/>
          </p:nvPr>
        </p:nvSpPr>
        <p:spPr/>
        <p:txBody>
          <a:bodyPr/>
          <a:lstStyle/>
          <a:p>
            <a:r>
              <a:rPr lang="en-US" sz="2800" b="1" dirty="0"/>
              <a:t>Aesthetic relativism</a:t>
            </a:r>
            <a:r>
              <a:rPr lang="en-US" sz="2800" dirty="0"/>
              <a:t> is a judgment of beauty relative to individuals, cultures, a particular time period or context.  </a:t>
            </a:r>
            <a:endParaRPr lang="en-US" sz="2800" dirty="0" smtClean="0"/>
          </a:p>
          <a:p>
            <a:r>
              <a:rPr lang="en-US" sz="2800" dirty="0" smtClean="0"/>
              <a:t>It </a:t>
            </a:r>
            <a:r>
              <a:rPr lang="en-US" sz="2800" dirty="0"/>
              <a:t>allows for changing sensibilities and norms.  </a:t>
            </a:r>
            <a:endParaRPr lang="en-US" sz="2800" dirty="0" smtClean="0"/>
          </a:p>
          <a:p>
            <a:r>
              <a:rPr lang="en-US" sz="2800" dirty="0" smtClean="0"/>
              <a:t>We </a:t>
            </a:r>
            <a:r>
              <a:rPr lang="en-US" sz="2800" dirty="0"/>
              <a:t>are allowed to appreciate art without applying a uniform or modern-day standard, recognizing it as a product of its times and culture. </a:t>
            </a:r>
            <a:endParaRPr lang="th-TH" sz="2800" dirty="0"/>
          </a:p>
        </p:txBody>
      </p:sp>
    </p:spTree>
    <p:extLst>
      <p:ext uri="{BB962C8B-B14F-4D97-AF65-F5344CB8AC3E}">
        <p14:creationId xmlns:p14="http://schemas.microsoft.com/office/powerpoint/2010/main" val="15344236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Aesthetic relativism</a:t>
            </a:r>
            <a:endParaRPr lang="th-TH" dirty="0"/>
          </a:p>
        </p:txBody>
      </p:sp>
      <p:sp>
        <p:nvSpPr>
          <p:cNvPr id="3" name="Content Placeholder 2"/>
          <p:cNvSpPr>
            <a:spLocks noGrp="1"/>
          </p:cNvSpPr>
          <p:nvPr>
            <p:ph idx="1"/>
          </p:nvPr>
        </p:nvSpPr>
        <p:spPr/>
        <p:txBody>
          <a:bodyPr/>
          <a:lstStyle/>
          <a:p>
            <a:pPr algn="thaiDist"/>
            <a:r>
              <a:rPr lang="en-US" dirty="0" smtClean="0"/>
              <a:t>Is to go between among subjectivism and objectivism.</a:t>
            </a:r>
          </a:p>
          <a:p>
            <a:r>
              <a:rPr lang="en-US" dirty="0" smtClean="0"/>
              <a:t>This asserts:</a:t>
            </a:r>
          </a:p>
          <a:p>
            <a:pPr algn="thaiDist"/>
            <a:r>
              <a:rPr lang="en-US" sz="2800" dirty="0" smtClean="0"/>
              <a:t>Judgment for aesthetic value i.e. object is not subject and aesthetic value is not absolute or self-valued, related to subject’s aesthetic perception i.e. to judge aesthetic value is not object and depends on subject’s perception and this is not willing. </a:t>
            </a:r>
          </a:p>
        </p:txBody>
      </p:sp>
    </p:spTree>
    <p:extLst>
      <p:ext uri="{BB962C8B-B14F-4D97-AF65-F5344CB8AC3E}">
        <p14:creationId xmlns:p14="http://schemas.microsoft.com/office/powerpoint/2010/main" val="354321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8229600" cy="1143000"/>
          </a:xfrm>
        </p:spPr>
        <p:txBody>
          <a:bodyPr/>
          <a:lstStyle/>
          <a:p>
            <a:r>
              <a:rPr lang="en-US" b="1" dirty="0" smtClean="0">
                <a:effectLst>
                  <a:outerShdw blurRad="38100" dist="38100" dir="2700000" algn="tl">
                    <a:srgbClr val="000000">
                      <a:alpha val="43137"/>
                    </a:srgbClr>
                  </a:outerShdw>
                </a:effectLst>
              </a:rPr>
              <a:t>3 criteria for existence of beauty</a:t>
            </a:r>
            <a:endParaRPr lang="th-TH"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15616" y="2420888"/>
            <a:ext cx="7571184" cy="3705275"/>
          </a:xfrm>
        </p:spPr>
        <p:txBody>
          <a:bodyPr/>
          <a:lstStyle/>
          <a:p>
            <a:pPr marL="514350" indent="-514350">
              <a:buFont typeface="+mj-lt"/>
              <a:buAutoNum type="arabicPeriod"/>
            </a:pPr>
            <a:r>
              <a:rPr lang="en-US" sz="4800" dirty="0" smtClean="0"/>
              <a:t>Materialism</a:t>
            </a:r>
          </a:p>
          <a:p>
            <a:pPr marL="514350" indent="-514350">
              <a:buFont typeface="+mj-lt"/>
              <a:buAutoNum type="arabicPeriod"/>
            </a:pPr>
            <a:r>
              <a:rPr lang="en-US" sz="4800" dirty="0" smtClean="0"/>
              <a:t>Idealism</a:t>
            </a:r>
          </a:p>
          <a:p>
            <a:pPr marL="514350" indent="-514350">
              <a:buFont typeface="+mj-lt"/>
              <a:buAutoNum type="arabicPeriod"/>
            </a:pPr>
            <a:r>
              <a:rPr lang="en-US" sz="4800" dirty="0" smtClean="0"/>
              <a:t>Dualism</a:t>
            </a:r>
            <a:endParaRPr lang="th-TH" sz="4800" dirty="0"/>
          </a:p>
        </p:txBody>
      </p:sp>
    </p:spTree>
    <p:extLst>
      <p:ext uri="{BB962C8B-B14F-4D97-AF65-F5344CB8AC3E}">
        <p14:creationId xmlns:p14="http://schemas.microsoft.com/office/powerpoint/2010/main" val="28072722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US" dirty="0" smtClean="0"/>
              <a:t>Relativism puts emphasis on mind, object by means that beauty of aesthetic property results in subject’s perception. </a:t>
            </a:r>
          </a:p>
          <a:p>
            <a:endParaRPr lang="en-US" dirty="0"/>
          </a:p>
          <a:p>
            <a:endParaRPr lang="en-US" dirty="0" smtClean="0"/>
          </a:p>
          <a:p>
            <a:r>
              <a:rPr lang="en-US" dirty="0" smtClean="0"/>
              <a:t>Subjectivism : Mind or Subject</a:t>
            </a:r>
          </a:p>
          <a:p>
            <a:r>
              <a:rPr lang="en-US" dirty="0" smtClean="0"/>
              <a:t>Objectivism : Object</a:t>
            </a:r>
          </a:p>
          <a:p>
            <a:r>
              <a:rPr lang="en-US" dirty="0" smtClean="0"/>
              <a:t>Relativism :  Subject and Object matter</a:t>
            </a:r>
            <a:endParaRPr lang="th-TH" dirty="0"/>
          </a:p>
        </p:txBody>
      </p:sp>
    </p:spTree>
    <p:extLst>
      <p:ext uri="{BB962C8B-B14F-4D97-AF65-F5344CB8AC3E}">
        <p14:creationId xmlns:p14="http://schemas.microsoft.com/office/powerpoint/2010/main" val="31742676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Relativism allows us to admire the beauty in children's drawings</a:t>
            </a:r>
            <a:endParaRPr lang="th-TH"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1750" y="1600200"/>
            <a:ext cx="7560499" cy="4525963"/>
          </a:xfrm>
        </p:spPr>
      </p:pic>
    </p:spTree>
    <p:extLst>
      <p:ext uri="{BB962C8B-B14F-4D97-AF65-F5344CB8AC3E}">
        <p14:creationId xmlns:p14="http://schemas.microsoft.com/office/powerpoint/2010/main" val="18476986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US" sz="2800" dirty="0"/>
              <a:t>For example, a marble statue from 600 B.C. of a youth would be considered primitive by contemporary standards, but it is appreciated as art when placed in the context of its time period.  </a:t>
            </a:r>
            <a:endParaRPr lang="en-US" sz="2800" dirty="0" smtClean="0"/>
          </a:p>
          <a:p>
            <a:r>
              <a:rPr lang="en-US" sz="2800" dirty="0" smtClean="0"/>
              <a:t>What </a:t>
            </a:r>
            <a:r>
              <a:rPr lang="en-US" sz="2800" dirty="0"/>
              <a:t>if a Salvador Dali painting was taken back through time to be viewed by the ancient Greeks?  </a:t>
            </a:r>
            <a:endParaRPr lang="en-US" sz="2800" dirty="0" smtClean="0"/>
          </a:p>
          <a:p>
            <a:r>
              <a:rPr lang="en-US" sz="2800" dirty="0" smtClean="0"/>
              <a:t>The </a:t>
            </a:r>
            <a:r>
              <a:rPr lang="en-US" sz="2800" dirty="0"/>
              <a:t>symbols would be unidentifiable and likely transcend their ability to appreciate it, even though their culture placed a premium on the appreciation of beauty.</a:t>
            </a:r>
            <a:r>
              <a:rPr lang="en-US" dirty="0"/>
              <a:t> </a:t>
            </a:r>
            <a:endParaRPr lang="th-TH" dirty="0"/>
          </a:p>
        </p:txBody>
      </p:sp>
    </p:spTree>
    <p:extLst>
      <p:ext uri="{BB962C8B-B14F-4D97-AF65-F5344CB8AC3E}">
        <p14:creationId xmlns:p14="http://schemas.microsoft.com/office/powerpoint/2010/main" val="7479702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thaiDist"/>
            <a:r>
              <a:rPr lang="en-US" sz="2800" dirty="0"/>
              <a:t>Placing each in a historical context allows us to consider both true art and aesthetically pleasing.  </a:t>
            </a:r>
            <a:endParaRPr lang="en-US" sz="2800" dirty="0" smtClean="0"/>
          </a:p>
          <a:p>
            <a:pPr algn="thaiDist"/>
            <a:r>
              <a:rPr lang="en-US" sz="2800" dirty="0" smtClean="0"/>
              <a:t>Relativism </a:t>
            </a:r>
            <a:r>
              <a:rPr lang="en-US" sz="2800" dirty="0"/>
              <a:t>permits us to appreciate the crude drawings of a small child, understanding that its appreciation does not diminish the works of Van Gogh or Monet. </a:t>
            </a:r>
            <a:endParaRPr lang="en-US" sz="2800" dirty="0" smtClean="0"/>
          </a:p>
          <a:p>
            <a:pPr algn="thaiDist"/>
            <a:r>
              <a:rPr lang="en-US" sz="2800" dirty="0" smtClean="0"/>
              <a:t>This </a:t>
            </a:r>
            <a:r>
              <a:rPr lang="en-US" sz="2800" dirty="0"/>
              <a:t>seems an aware, logical application of aesthetic “standards” and can be applied to art as well as the more generic category of beauty.</a:t>
            </a:r>
            <a:endParaRPr lang="th-TH" sz="2800" dirty="0"/>
          </a:p>
          <a:p>
            <a:endParaRPr lang="th-TH" sz="2800" dirty="0"/>
          </a:p>
        </p:txBody>
      </p:sp>
    </p:spTree>
    <p:extLst>
      <p:ext uri="{BB962C8B-B14F-4D97-AF65-F5344CB8AC3E}">
        <p14:creationId xmlns:p14="http://schemas.microsoft.com/office/powerpoint/2010/main" val="8828220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th-TH" dirty="0"/>
          </a:p>
        </p:txBody>
      </p:sp>
      <p:sp>
        <p:nvSpPr>
          <p:cNvPr id="3" name="Content Placeholder 2"/>
          <p:cNvSpPr>
            <a:spLocks noGrp="1"/>
          </p:cNvSpPr>
          <p:nvPr>
            <p:ph idx="1"/>
          </p:nvPr>
        </p:nvSpPr>
        <p:spPr/>
        <p:txBody>
          <a:bodyPr/>
          <a:lstStyle/>
          <a:p>
            <a:pPr marL="0" indent="0">
              <a:buNone/>
            </a:pPr>
            <a:r>
              <a:rPr lang="en-US" b="1" dirty="0">
                <a:effectLst>
                  <a:outerShdw blurRad="38100" dist="38100" dir="2700000" algn="tl">
                    <a:srgbClr val="000000">
                      <a:alpha val="43137"/>
                    </a:srgbClr>
                  </a:outerShdw>
                </a:effectLst>
              </a:rPr>
              <a:t>A Brief Comparison of Aesthetic Objectivism, Relativism and </a:t>
            </a:r>
            <a:r>
              <a:rPr lang="en-US" b="1" dirty="0" smtClean="0">
                <a:effectLst>
                  <a:outerShdw blurRad="38100" dist="38100" dir="2700000" algn="tl">
                    <a:srgbClr val="000000">
                      <a:alpha val="43137"/>
                    </a:srgbClr>
                  </a:outerShdw>
                </a:effectLst>
              </a:rPr>
              <a:t>Subjectivism</a:t>
            </a:r>
          </a:p>
          <a:p>
            <a:pPr marL="0" indent="0">
              <a:buNone/>
            </a:pPr>
            <a:endParaRPr lang="en-US"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Aesthetic </a:t>
            </a:r>
            <a:r>
              <a:rPr lang="en-US" b="1" dirty="0">
                <a:effectLst>
                  <a:outerShdw blurRad="38100" dist="38100" dir="2700000" algn="tl">
                    <a:srgbClr val="000000">
                      <a:alpha val="43137"/>
                    </a:srgbClr>
                  </a:outerShdw>
                </a:effectLst>
              </a:rPr>
              <a:t>relativism </a:t>
            </a:r>
            <a:r>
              <a:rPr lang="en-US" dirty="0"/>
              <a:t>seems the most practical means of evaluating aesthetic beauty.  </a:t>
            </a:r>
            <a:endParaRPr lang="en-US" dirty="0" smtClean="0"/>
          </a:p>
          <a:p>
            <a:r>
              <a:rPr lang="en-US" b="1" dirty="0">
                <a:effectLst>
                  <a:outerShdw blurRad="38100" dist="38100" dir="2700000" algn="tl">
                    <a:srgbClr val="000000">
                      <a:alpha val="43137"/>
                    </a:srgbClr>
                  </a:outerShdw>
                </a:effectLst>
              </a:rPr>
              <a:t>Aesthetic </a:t>
            </a:r>
            <a:r>
              <a:rPr lang="en-US" b="1" dirty="0" smtClean="0">
                <a:effectLst>
                  <a:outerShdw blurRad="38100" dist="38100" dir="2700000" algn="tl">
                    <a:srgbClr val="000000">
                      <a:alpha val="43137"/>
                    </a:srgbClr>
                  </a:outerShdw>
                </a:effectLst>
              </a:rPr>
              <a:t> Objectivism</a:t>
            </a:r>
            <a:r>
              <a:rPr lang="en-US" dirty="0" smtClean="0"/>
              <a:t> </a:t>
            </a:r>
            <a:r>
              <a:rPr lang="en-US" dirty="0"/>
              <a:t>is too difficult to </a:t>
            </a:r>
            <a:r>
              <a:rPr lang="en-US" dirty="0" smtClean="0"/>
              <a:t>validate</a:t>
            </a:r>
          </a:p>
          <a:p>
            <a:r>
              <a:rPr lang="en-US" b="1" dirty="0">
                <a:effectLst>
                  <a:outerShdw blurRad="38100" dist="38100" dir="2700000" algn="tl">
                    <a:srgbClr val="000000">
                      <a:alpha val="43137"/>
                    </a:srgbClr>
                  </a:outerShdw>
                </a:effectLst>
              </a:rPr>
              <a:t>Aesthetic </a:t>
            </a:r>
            <a:r>
              <a:rPr lang="en-US" b="1" dirty="0" smtClean="0">
                <a:effectLst>
                  <a:outerShdw blurRad="38100" dist="38100" dir="2700000" algn="tl">
                    <a:srgbClr val="000000">
                      <a:alpha val="43137"/>
                    </a:srgbClr>
                  </a:outerShdw>
                </a:effectLst>
              </a:rPr>
              <a:t> Subjectivism </a:t>
            </a:r>
            <a:r>
              <a:rPr lang="en-US" dirty="0"/>
              <a:t>seems too broad in scope. </a:t>
            </a:r>
            <a:endParaRPr lang="en-US" dirty="0" smtClean="0"/>
          </a:p>
          <a:p>
            <a:endParaRPr lang="th-TH" dirty="0"/>
          </a:p>
        </p:txBody>
      </p:sp>
    </p:spTree>
    <p:extLst>
      <p:ext uri="{BB962C8B-B14F-4D97-AF65-F5344CB8AC3E}">
        <p14:creationId xmlns:p14="http://schemas.microsoft.com/office/powerpoint/2010/main" val="37139183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US" sz="2400" dirty="0" smtClean="0"/>
              <a:t>Objectivism </a:t>
            </a:r>
            <a:r>
              <a:rPr lang="en-US" sz="2400" dirty="0"/>
              <a:t>defines aesthetics narrowly, </a:t>
            </a:r>
          </a:p>
          <a:p>
            <a:r>
              <a:rPr lang="en-US" sz="2400" dirty="0"/>
              <a:t>subjectivism broadly, and </a:t>
            </a:r>
          </a:p>
          <a:p>
            <a:r>
              <a:rPr lang="en-US" sz="2400" dirty="0"/>
              <a:t>relativism sits between the other two.  </a:t>
            </a:r>
          </a:p>
          <a:p>
            <a:r>
              <a:rPr lang="en-US" sz="2400" dirty="0"/>
              <a:t>Based upon such loose definitions of each term, it becomes possible to view them collectively as something more. </a:t>
            </a:r>
            <a:endParaRPr lang="en-US" sz="2400" dirty="0" smtClean="0"/>
          </a:p>
          <a:p>
            <a:r>
              <a:rPr lang="en-US" sz="2400" dirty="0" smtClean="0"/>
              <a:t>When </a:t>
            </a:r>
            <a:r>
              <a:rPr lang="en-US" sz="2400" dirty="0"/>
              <a:t>summarizing aesthetic objectivism, relativism and subjectivism, one can see them combining to form a type of scale.  </a:t>
            </a:r>
          </a:p>
          <a:p>
            <a:r>
              <a:rPr lang="en-US" sz="2400" dirty="0"/>
              <a:t>Perhaps all three categories are part of a greater whole, and it isn’t necessary to embrace one aesthetic standard at the expense of another.  </a:t>
            </a:r>
            <a:endParaRPr lang="en-US" sz="2400" dirty="0" smtClean="0"/>
          </a:p>
          <a:p>
            <a:r>
              <a:rPr lang="en-US" sz="2400" dirty="0"/>
              <a:t>This could serve as a means to categorize our judgment of art, if not to actually define it.  We can acknowledge objective beauty.  </a:t>
            </a:r>
          </a:p>
          <a:p>
            <a:pPr marL="0" indent="0">
              <a:buNone/>
            </a:pPr>
            <a:r>
              <a:rPr lang="en-US" sz="2400" dirty="0" smtClean="0"/>
              <a:t> </a:t>
            </a:r>
          </a:p>
        </p:txBody>
      </p:sp>
    </p:spTree>
    <p:extLst>
      <p:ext uri="{BB962C8B-B14F-4D97-AF65-F5344CB8AC3E}">
        <p14:creationId xmlns:p14="http://schemas.microsoft.com/office/powerpoint/2010/main" val="37836011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435280" cy="5976664"/>
          </a:xfrm>
        </p:spPr>
        <p:txBody>
          <a:bodyPr/>
          <a:lstStyle/>
          <a:p>
            <a:r>
              <a:rPr lang="en-US" sz="2400" dirty="0" smtClean="0"/>
              <a:t>We </a:t>
            </a:r>
            <a:r>
              <a:rPr lang="en-US" sz="2400" dirty="0"/>
              <a:t>can also understand the cultural context making an appreciation of other works of art relative to time, place or circumstance.  </a:t>
            </a:r>
            <a:endParaRPr lang="en-US" sz="2400" dirty="0" smtClean="0"/>
          </a:p>
          <a:p>
            <a:r>
              <a:rPr lang="en-US" sz="2400" dirty="0" smtClean="0"/>
              <a:t>We </a:t>
            </a:r>
            <a:r>
              <a:rPr lang="en-US" sz="2400" dirty="0"/>
              <a:t>can enjoy that calendar with car wax smeared on it without the need to justify the pleasure we derive from viewing it.  </a:t>
            </a:r>
            <a:endParaRPr lang="en-US" sz="2400" dirty="0" smtClean="0"/>
          </a:p>
          <a:p>
            <a:r>
              <a:rPr lang="en-US" sz="2400" dirty="0" smtClean="0"/>
              <a:t>Viewing </a:t>
            </a:r>
            <a:r>
              <a:rPr lang="en-US" sz="2400" dirty="0"/>
              <a:t>all three philosophical perspectives as a single whole allows us to embrace art and beauty in an all-encompassing manner. </a:t>
            </a:r>
          </a:p>
          <a:p>
            <a:r>
              <a:rPr lang="en-US" sz="2400" dirty="0"/>
              <a:t>This should be the ultimate goal in appreciating art and, on a larger scale, beauty. </a:t>
            </a:r>
            <a:r>
              <a:rPr lang="en-US" sz="2400" dirty="0" smtClean="0"/>
              <a:t>It </a:t>
            </a:r>
            <a:r>
              <a:rPr lang="en-US" sz="2400" dirty="0"/>
              <a:t>should not be our task to define or categorize it, but rather to embrace it.  </a:t>
            </a:r>
            <a:endParaRPr lang="en-US" sz="2400" dirty="0" smtClean="0"/>
          </a:p>
          <a:p>
            <a:r>
              <a:rPr lang="en-US" sz="2400" dirty="0" smtClean="0"/>
              <a:t>Irrespective </a:t>
            </a:r>
            <a:r>
              <a:rPr lang="en-US" sz="2400" dirty="0"/>
              <a:t>of the era and cultural milieu, </a:t>
            </a:r>
            <a:r>
              <a:rPr lang="en-US" sz="2400" dirty="0" smtClean="0"/>
              <a:t>we </a:t>
            </a:r>
            <a:r>
              <a:rPr lang="en-US" sz="2400" dirty="0"/>
              <a:t>should allow ourselves the freedom to appreciate the magnificent perfection that surrounds us.  </a:t>
            </a:r>
          </a:p>
          <a:p>
            <a:r>
              <a:rPr lang="en-US" sz="2400" dirty="0"/>
              <a:t>That seems like what art and beauty should be about.</a:t>
            </a:r>
            <a:endParaRPr lang="th-TH" sz="2400" dirty="0"/>
          </a:p>
          <a:p>
            <a:endParaRPr lang="th-TH" sz="2400" dirty="0"/>
          </a:p>
        </p:txBody>
      </p:sp>
    </p:spTree>
    <p:extLst>
      <p:ext uri="{BB962C8B-B14F-4D97-AF65-F5344CB8AC3E}">
        <p14:creationId xmlns:p14="http://schemas.microsoft.com/office/powerpoint/2010/main" val="23544834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th-TH"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th-TH"/>
          </a:p>
        </p:txBody>
      </p:sp>
    </p:spTree>
    <p:extLst>
      <p:ext uri="{BB962C8B-B14F-4D97-AF65-F5344CB8AC3E}">
        <p14:creationId xmlns:p14="http://schemas.microsoft.com/office/powerpoint/2010/main" val="1417322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Materialism</a:t>
            </a:r>
            <a:endParaRPr lang="th-TH" dirty="0"/>
          </a:p>
        </p:txBody>
      </p:sp>
      <p:sp>
        <p:nvSpPr>
          <p:cNvPr id="3" name="Content Placeholder 2"/>
          <p:cNvSpPr>
            <a:spLocks noGrp="1"/>
          </p:cNvSpPr>
          <p:nvPr>
            <p:ph idx="1"/>
          </p:nvPr>
        </p:nvSpPr>
        <p:spPr>
          <a:xfrm>
            <a:off x="457200" y="1268760"/>
            <a:ext cx="8686800" cy="4525963"/>
          </a:xfrm>
        </p:spPr>
        <p:txBody>
          <a:bodyPr/>
          <a:lstStyle/>
          <a:p>
            <a:r>
              <a:rPr lang="en-US" sz="2400" dirty="0"/>
              <a:t>In philosophy, the theory of materialism holds that all things are composed of material, and that all emergent phenomena (including consciousness) are the result of material properties and interactions. </a:t>
            </a:r>
            <a:endParaRPr lang="en-US" sz="2400" dirty="0" smtClean="0"/>
          </a:p>
          <a:p>
            <a:r>
              <a:rPr lang="en-US" sz="2400" dirty="0" smtClean="0"/>
              <a:t>In </a:t>
            </a:r>
            <a:r>
              <a:rPr lang="en-US" sz="2400" dirty="0"/>
              <a:t>other words, the theory claims that our reality consists entirely of physical matter that is the sole cause of every possible occurrence, including human thought, feeling, and action.</a:t>
            </a:r>
          </a:p>
          <a:p>
            <a:r>
              <a:rPr lang="en-US" sz="2400" dirty="0"/>
              <a:t>Materialism is typically considered to be closely related to </a:t>
            </a:r>
            <a:r>
              <a:rPr lang="en-US" sz="2400" dirty="0" err="1"/>
              <a:t>physicalism</a:t>
            </a:r>
            <a:r>
              <a:rPr lang="en-US" sz="2400" dirty="0"/>
              <a:t>; although, to some philosophers, materialism is synonymous with </a:t>
            </a:r>
            <a:r>
              <a:rPr lang="en-US" sz="2400" dirty="0" err="1"/>
              <a:t>physicalism</a:t>
            </a:r>
            <a:r>
              <a:rPr lang="en-US" sz="2400" dirty="0"/>
              <a:t>.</a:t>
            </a:r>
          </a:p>
          <a:p>
            <a:r>
              <a:rPr lang="en-US" sz="2400" dirty="0"/>
              <a:t>Contrasting philosophies include idealism and other forms of monism, dualism, and pluralism.</a:t>
            </a:r>
            <a:endParaRPr lang="th-TH" sz="2400" dirty="0"/>
          </a:p>
        </p:txBody>
      </p:sp>
    </p:spTree>
    <p:extLst>
      <p:ext uri="{BB962C8B-B14F-4D97-AF65-F5344CB8AC3E}">
        <p14:creationId xmlns:p14="http://schemas.microsoft.com/office/powerpoint/2010/main" val="2369358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th-TH" dirty="0"/>
          </a:p>
        </p:txBody>
      </p:sp>
      <p:sp>
        <p:nvSpPr>
          <p:cNvPr id="3" name="Content Placeholder 2"/>
          <p:cNvSpPr>
            <a:spLocks noGrp="1"/>
          </p:cNvSpPr>
          <p:nvPr>
            <p:ph idx="1"/>
          </p:nvPr>
        </p:nvSpPr>
        <p:spPr/>
        <p:txBody>
          <a:bodyPr/>
          <a:lstStyle/>
          <a:p>
            <a:r>
              <a:rPr lang="en-US" dirty="0" smtClean="0"/>
              <a:t>Asserts:</a:t>
            </a:r>
          </a:p>
          <a:p>
            <a:pPr lvl="1" algn="thaiDist"/>
            <a:r>
              <a:rPr lang="en-US" sz="2400" dirty="0" smtClean="0"/>
              <a:t>Thing exists is material or matter, this is perceived by 5 senses, this reject all values, whether it be good or beauty and if so, it is convention made that it exists.</a:t>
            </a:r>
          </a:p>
          <a:p>
            <a:pPr lvl="1" algn="thaiDist"/>
            <a:r>
              <a:rPr lang="en-US" sz="2400" dirty="0" smtClean="0"/>
              <a:t>Beauty depends on valuing it. Beauty is not in material or things in the world are made by feeling of like or dislike i.e. beauty of things depend on human. If non, no beauty exists due to own satisfaction, beauty is not material, but human heart, criteria for beauty is not eternal to individual feelings or taste.</a:t>
            </a:r>
          </a:p>
        </p:txBody>
      </p:sp>
    </p:spTree>
    <p:extLst>
      <p:ext uri="{BB962C8B-B14F-4D97-AF65-F5344CB8AC3E}">
        <p14:creationId xmlns:p14="http://schemas.microsoft.com/office/powerpoint/2010/main" val="2685950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Idealism</a:t>
            </a:r>
            <a:endParaRPr lang="th-TH" dirty="0"/>
          </a:p>
        </p:txBody>
      </p:sp>
      <p:sp>
        <p:nvSpPr>
          <p:cNvPr id="3" name="Content Placeholder 2"/>
          <p:cNvSpPr>
            <a:spLocks noGrp="1"/>
          </p:cNvSpPr>
          <p:nvPr>
            <p:ph idx="1"/>
          </p:nvPr>
        </p:nvSpPr>
        <p:spPr/>
        <p:txBody>
          <a:bodyPr/>
          <a:lstStyle/>
          <a:p>
            <a:r>
              <a:rPr lang="en-US" sz="2400" dirty="0"/>
              <a:t>In philosophy, idealism is the group of philosophies which assert that reality, or reality as we can know it, is fundamentally mental, mentally constructed, or otherwise immaterial. </a:t>
            </a:r>
            <a:endParaRPr lang="en-US" sz="2400" dirty="0" smtClean="0"/>
          </a:p>
          <a:p>
            <a:r>
              <a:rPr lang="en-US" sz="2400" dirty="0" smtClean="0"/>
              <a:t>Epistemologically</a:t>
            </a:r>
            <a:r>
              <a:rPr lang="en-US" sz="2400" dirty="0"/>
              <a:t>, idealism manifests as a skepticism about the possibility of knowing any mind-independent thing. In a sociological sense, idealism emphasizes how human ideas—especially beliefs and values—shape society</a:t>
            </a:r>
            <a:r>
              <a:rPr lang="en-US" sz="2400" dirty="0" smtClean="0"/>
              <a:t>.</a:t>
            </a:r>
          </a:p>
          <a:p>
            <a:r>
              <a:rPr lang="en-US" sz="2400" dirty="0" smtClean="0"/>
              <a:t>As </a:t>
            </a:r>
            <a:r>
              <a:rPr lang="en-US" sz="2400" dirty="0"/>
              <a:t>an ontological doctrine, idealism goes further, asserting that all entities are composed of mind or spirit</a:t>
            </a:r>
            <a:r>
              <a:rPr lang="en-US" sz="2400" dirty="0" smtClean="0"/>
              <a:t>.</a:t>
            </a:r>
          </a:p>
          <a:p>
            <a:r>
              <a:rPr lang="en-US" sz="2400" dirty="0" smtClean="0"/>
              <a:t>Idealism </a:t>
            </a:r>
            <a:r>
              <a:rPr lang="en-US" sz="2400" dirty="0"/>
              <a:t>thus rejects </a:t>
            </a:r>
            <a:r>
              <a:rPr lang="en-US" sz="2400" dirty="0" err="1"/>
              <a:t>physicalist</a:t>
            </a:r>
            <a:r>
              <a:rPr lang="en-US" sz="2400" dirty="0"/>
              <a:t> and dualist theories that fail to ascribe priority to the mind</a:t>
            </a:r>
            <a:r>
              <a:rPr lang="en-US" sz="2400" dirty="0" smtClean="0"/>
              <a:t>.</a:t>
            </a:r>
            <a:endParaRPr lang="en-US" sz="2400" dirty="0"/>
          </a:p>
        </p:txBody>
      </p:sp>
    </p:spTree>
    <p:extLst>
      <p:ext uri="{BB962C8B-B14F-4D97-AF65-F5344CB8AC3E}">
        <p14:creationId xmlns:p14="http://schemas.microsoft.com/office/powerpoint/2010/main" val="3531328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r>
              <a:rPr lang="en-US" sz="2400" dirty="0"/>
              <a:t>The earliest extant arguments that the world of experience is grounded in the mental derive from India and Greece. </a:t>
            </a:r>
            <a:endParaRPr lang="en-US" sz="2400" dirty="0" smtClean="0"/>
          </a:p>
          <a:p>
            <a:r>
              <a:rPr lang="en-US" sz="2400" dirty="0" smtClean="0"/>
              <a:t>The </a:t>
            </a:r>
            <a:r>
              <a:rPr lang="en-US" sz="2400" dirty="0"/>
              <a:t>Hindu idealists in India and the Greek </a:t>
            </a:r>
            <a:r>
              <a:rPr lang="en-US" sz="2400" dirty="0" err="1"/>
              <a:t>Neoplatonists</a:t>
            </a:r>
            <a:r>
              <a:rPr lang="en-US" sz="2400" dirty="0"/>
              <a:t> gave </a:t>
            </a:r>
            <a:r>
              <a:rPr lang="en-US" sz="2400" dirty="0" err="1"/>
              <a:t>panentheistic</a:t>
            </a:r>
            <a:r>
              <a:rPr lang="en-US" sz="2400" dirty="0"/>
              <a:t> arguments for an all-pervading consciousness as the ground or true nature of reality</a:t>
            </a:r>
            <a:r>
              <a:rPr lang="en-US" sz="2400" dirty="0" smtClean="0"/>
              <a:t>.</a:t>
            </a:r>
          </a:p>
          <a:p>
            <a:r>
              <a:rPr lang="en-US" sz="2400" dirty="0" smtClean="0"/>
              <a:t>In </a:t>
            </a:r>
            <a:r>
              <a:rPr lang="en-US" sz="2400" dirty="0"/>
              <a:t>contrast, the </a:t>
            </a:r>
            <a:r>
              <a:rPr lang="en-US" sz="2400" dirty="0" err="1"/>
              <a:t>Yogācāra</a:t>
            </a:r>
            <a:r>
              <a:rPr lang="en-US" sz="2400" dirty="0"/>
              <a:t> school, which arose within Mahayana Buddhism in India in the 4th century </a:t>
            </a:r>
            <a:r>
              <a:rPr lang="en-US" sz="2400" dirty="0" smtClean="0"/>
              <a:t>CE, based </a:t>
            </a:r>
            <a:r>
              <a:rPr lang="en-US" sz="2400" dirty="0"/>
              <a:t>its "mind-only" idealism to a greater extent on phenomenological analyses of personal experience. </a:t>
            </a:r>
            <a:endParaRPr lang="en-US" sz="2400" dirty="0" smtClean="0"/>
          </a:p>
          <a:p>
            <a:endParaRPr lang="th-TH" dirty="0"/>
          </a:p>
        </p:txBody>
      </p:sp>
    </p:spTree>
    <p:extLst>
      <p:ext uri="{BB962C8B-B14F-4D97-AF65-F5344CB8AC3E}">
        <p14:creationId xmlns:p14="http://schemas.microsoft.com/office/powerpoint/2010/main" val="2629314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US" sz="2400" dirty="0"/>
              <a:t>This turn toward the subjective anticipated empiricists such as George Berkeley, who revived idealism in 18th-century Europe by employing skeptical arguments against materialism.</a:t>
            </a:r>
          </a:p>
          <a:p>
            <a:r>
              <a:rPr lang="en-US" sz="2400" dirty="0" smtClean="0"/>
              <a:t>Beginning </a:t>
            </a:r>
            <a:r>
              <a:rPr lang="en-US" sz="2400" dirty="0"/>
              <a:t>with Immanuel Kant, German idealists such as G. W. F. Hegel, Johann Gottlieb Fichte, Friedrich Wilhelm Joseph Schelling, and Arthur Schopenhauer dominated 19th-century philosophy. </a:t>
            </a:r>
            <a:endParaRPr lang="en-US" sz="2400" dirty="0" smtClean="0"/>
          </a:p>
          <a:p>
            <a:r>
              <a:rPr lang="en-US" sz="2400" dirty="0" smtClean="0"/>
              <a:t>This </a:t>
            </a:r>
            <a:r>
              <a:rPr lang="en-US" sz="2400" dirty="0"/>
              <a:t>tradition, which emphasized the mental or "ideal" character of all phenomena, birthed idealistic and subjectivist schools ranging from British idealism to </a:t>
            </a:r>
            <a:r>
              <a:rPr lang="en-US" sz="2400" dirty="0" err="1"/>
              <a:t>phenomenalism</a:t>
            </a:r>
            <a:r>
              <a:rPr lang="en-US" sz="2400" dirty="0"/>
              <a:t> to existentialism. </a:t>
            </a:r>
            <a:endParaRPr lang="en-US" sz="2400" dirty="0" smtClean="0"/>
          </a:p>
          <a:p>
            <a:r>
              <a:rPr lang="en-US" sz="2400" dirty="0" smtClean="0"/>
              <a:t>The </a:t>
            </a:r>
            <a:r>
              <a:rPr lang="en-US" sz="2400" dirty="0"/>
              <a:t>historical influence of this branch of idealism remains central even to the schools that rejected its metaphysical assumptions, such as Marxism, pragmatism and positivism.</a:t>
            </a:r>
            <a:endParaRPr lang="th-TH" sz="2400" dirty="0"/>
          </a:p>
          <a:p>
            <a:endParaRPr lang="th-TH" sz="2400" dirty="0"/>
          </a:p>
        </p:txBody>
      </p:sp>
    </p:spTree>
    <p:extLst>
      <p:ext uri="{BB962C8B-B14F-4D97-AF65-F5344CB8AC3E}">
        <p14:creationId xmlns:p14="http://schemas.microsoft.com/office/powerpoint/2010/main" val="2069633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pu_template_46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dpu_template_460</Template>
  <TotalTime>615</TotalTime>
  <Words>2437</Words>
  <Application>Microsoft Office PowerPoint</Application>
  <PresentationFormat>On-screen Show (4:3)</PresentationFormat>
  <Paragraphs>188</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dpu_template_460</vt:lpstr>
      <vt:lpstr>Theory  Criteria for  Existence of Beauty &amp; Value of Beauty</vt:lpstr>
      <vt:lpstr>PowerPoint Presentation</vt:lpstr>
      <vt:lpstr>What is criterion for existence of beauty?</vt:lpstr>
      <vt:lpstr>3 criteria for existence of beauty</vt:lpstr>
      <vt:lpstr>1. Materialism</vt:lpstr>
      <vt:lpstr>Conclusion</vt:lpstr>
      <vt:lpstr>2. Idealism</vt:lpstr>
      <vt:lpstr>PowerPoint Presentation</vt:lpstr>
      <vt:lpstr>PowerPoint Presentation</vt:lpstr>
      <vt:lpstr>Conclusion</vt:lpstr>
      <vt:lpstr>3. Dualism </vt:lpstr>
      <vt:lpstr>PowerPoint Presentation</vt:lpstr>
      <vt:lpstr>PowerPoint Presentation</vt:lpstr>
      <vt:lpstr>In philosophy of mind</vt:lpstr>
      <vt:lpstr>In philosophy of science</vt:lpstr>
      <vt:lpstr>Conclusion</vt:lpstr>
      <vt:lpstr>PowerPoint Presentation</vt:lpstr>
      <vt:lpstr>What is the criteria for value of beauty?</vt:lpstr>
      <vt:lpstr>PowerPoint Presentation</vt:lpstr>
      <vt:lpstr>PowerPoint Presentation</vt:lpstr>
      <vt:lpstr>3 criteria for value of beauty</vt:lpstr>
      <vt:lpstr>1. Subjectivism </vt:lpstr>
      <vt:lpstr>Subjectivism (philosophy) </vt:lpstr>
      <vt:lpstr>Subjectivism offers us the opportunity to appreciate this as art</vt:lpstr>
      <vt:lpstr>Subjectivism </vt:lpstr>
      <vt:lpstr>Ethics and Aesthetics</vt:lpstr>
      <vt:lpstr>PowerPoint Presentation</vt:lpstr>
      <vt:lpstr>Philosophers of this subjectivism</vt:lpstr>
      <vt:lpstr>2. Objectivism </vt:lpstr>
      <vt:lpstr>Aesthetic Objectivism</vt:lpstr>
      <vt:lpstr>This statue's beauty and elegance is defined by its time and context</vt:lpstr>
      <vt:lpstr>Aesthetic objectivism can best be seen in nature</vt:lpstr>
      <vt:lpstr>PowerPoint Presentation</vt:lpstr>
      <vt:lpstr>Could Michelangelo's David someday be considered "bad" art?</vt:lpstr>
      <vt:lpstr>PowerPoint Presentation</vt:lpstr>
      <vt:lpstr>PowerPoint Presentation</vt:lpstr>
      <vt:lpstr>Philosophers: Objectivism</vt:lpstr>
      <vt:lpstr>3. Relativism </vt:lpstr>
      <vt:lpstr>Aesthetic relativism</vt:lpstr>
      <vt:lpstr>PowerPoint Presentation</vt:lpstr>
      <vt:lpstr>Relativism allows us to admire the beauty in children's drawings</vt:lpstr>
      <vt:lpstr>PowerPoint Presentation</vt:lpstr>
      <vt:lpstr>PowerPoint Presentation</vt:lpstr>
      <vt:lpstr>Conclusion</vt:lpstr>
      <vt:lpstr>PowerPoint Presentation</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49</cp:revision>
  <dcterms:created xsi:type="dcterms:W3CDTF">2014-01-10T03:05:34Z</dcterms:created>
  <dcterms:modified xsi:type="dcterms:W3CDTF">2014-01-19T11:58:15Z</dcterms:modified>
</cp:coreProperties>
</file>