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71" r:id="rId4"/>
    <p:sldId id="272" r:id="rId5"/>
    <p:sldId id="273" r:id="rId6"/>
    <p:sldId id="274" r:id="rId7"/>
    <p:sldId id="275" r:id="rId8"/>
    <p:sldId id="266" r:id="rId9"/>
    <p:sldId id="276" r:id="rId10"/>
    <p:sldId id="267" r:id="rId11"/>
    <p:sldId id="268" r:id="rId12"/>
    <p:sldId id="277" r:id="rId13"/>
    <p:sldId id="278" r:id="rId14"/>
    <p:sldId id="279" r:id="rId15"/>
    <p:sldId id="280" r:id="rId16"/>
    <p:sldId id="281" r:id="rId17"/>
    <p:sldId id="282" r:id="rId18"/>
    <p:sldId id="269" r:id="rId19"/>
  </p:sldIdLst>
  <p:sldSz cx="9144000" cy="6858000" type="screen4x3"/>
  <p:notesSz cx="6858000" cy="9144000"/>
  <p:defaultText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varScale="1">
        <p:scale>
          <a:sx n="71" d="100"/>
          <a:sy n="71" d="100"/>
        </p:scale>
        <p:origin x="-1362"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h-TH"/>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56770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3456544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h-T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279816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60011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h-T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11"/>
          </p:nvPr>
        </p:nvSpPr>
        <p:spPr/>
        <p:txBody>
          <a:bodyPr/>
          <a:lstStyle>
            <a:lvl1pPr>
              <a:defRPr/>
            </a:lvl1pPr>
          </a:lstStyle>
          <a:p>
            <a:endParaRPr lang="th-TH"/>
          </a:p>
        </p:txBody>
      </p:sp>
      <p:sp>
        <p:nvSpPr>
          <p:cNvPr id="6"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781411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227369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h-T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7"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8" name="Footer Placeholder 4"/>
          <p:cNvSpPr>
            <a:spLocks noGrp="1"/>
          </p:cNvSpPr>
          <p:nvPr>
            <p:ph type="ftr" sz="quarter" idx="11"/>
          </p:nvPr>
        </p:nvSpPr>
        <p:spPr/>
        <p:txBody>
          <a:bodyPr/>
          <a:lstStyle>
            <a:lvl1pPr>
              <a:defRPr/>
            </a:lvl1pPr>
          </a:lstStyle>
          <a:p>
            <a:endParaRPr lang="th-TH"/>
          </a:p>
        </p:txBody>
      </p:sp>
      <p:sp>
        <p:nvSpPr>
          <p:cNvPr id="9"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1033938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h-TH"/>
          </a:p>
        </p:txBody>
      </p:sp>
      <p:sp>
        <p:nvSpPr>
          <p:cNvPr id="3"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4" name="Footer Placeholder 4"/>
          <p:cNvSpPr>
            <a:spLocks noGrp="1"/>
          </p:cNvSpPr>
          <p:nvPr>
            <p:ph type="ftr" sz="quarter" idx="11"/>
          </p:nvPr>
        </p:nvSpPr>
        <p:spPr/>
        <p:txBody>
          <a:bodyPr/>
          <a:lstStyle>
            <a:lvl1pPr>
              <a:defRPr/>
            </a:lvl1pPr>
          </a:lstStyle>
          <a:p>
            <a:endParaRPr lang="th-TH"/>
          </a:p>
        </p:txBody>
      </p:sp>
      <p:sp>
        <p:nvSpPr>
          <p:cNvPr id="5"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5724484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3" name="Footer Placeholder 4"/>
          <p:cNvSpPr>
            <a:spLocks noGrp="1"/>
          </p:cNvSpPr>
          <p:nvPr>
            <p:ph type="ftr" sz="quarter" idx="11"/>
          </p:nvPr>
        </p:nvSpPr>
        <p:spPr/>
        <p:txBody>
          <a:bodyPr/>
          <a:lstStyle>
            <a:lvl1pPr>
              <a:defRPr/>
            </a:lvl1pPr>
          </a:lstStyle>
          <a:p>
            <a:endParaRPr lang="th-TH"/>
          </a:p>
        </p:txBody>
      </p:sp>
      <p:sp>
        <p:nvSpPr>
          <p:cNvPr id="4"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2453808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h-T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4261703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h-TH"/>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th-T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47E6BC2A-EB27-43F2-9BC0-12810787715F}" type="datetimeFigureOut">
              <a:rPr lang="th-TH" smtClean="0"/>
              <a:t>23/01/57</a:t>
            </a:fld>
            <a:endParaRPr lang="th-TH"/>
          </a:p>
        </p:txBody>
      </p:sp>
      <p:sp>
        <p:nvSpPr>
          <p:cNvPr id="6" name="Footer Placeholder 4"/>
          <p:cNvSpPr>
            <a:spLocks noGrp="1"/>
          </p:cNvSpPr>
          <p:nvPr>
            <p:ph type="ftr" sz="quarter" idx="11"/>
          </p:nvPr>
        </p:nvSpPr>
        <p:spPr/>
        <p:txBody>
          <a:bodyPr/>
          <a:lstStyle>
            <a:lvl1pPr>
              <a:defRPr/>
            </a:lvl1pPr>
          </a:lstStyle>
          <a:p>
            <a:endParaRPr lang="th-TH"/>
          </a:p>
        </p:txBody>
      </p:sp>
      <p:sp>
        <p:nvSpPr>
          <p:cNvPr id="7" name="Slide Number Placeholder 5"/>
          <p:cNvSpPr>
            <a:spLocks noGrp="1"/>
          </p:cNvSpPr>
          <p:nvPr>
            <p:ph type="sldNum" sz="quarter" idx="12"/>
          </p:nvPr>
        </p:nvSpPr>
        <p:spPr/>
        <p:txBody>
          <a:bodyPr/>
          <a:lstStyle>
            <a:lvl1pPr>
              <a:defRPr/>
            </a:lvl1pPr>
          </a:lstStyle>
          <a:p>
            <a:fld id="{65FCAFF2-17F5-4430-89AD-3468BA66642B}" type="slidenum">
              <a:rPr lang="th-TH" smtClean="0"/>
              <a:t>‹#›</a:t>
            </a:fld>
            <a:endParaRPr lang="th-TH"/>
          </a:p>
        </p:txBody>
      </p:sp>
    </p:spTree>
    <p:extLst>
      <p:ext uri="{BB962C8B-B14F-4D97-AF65-F5344CB8AC3E}">
        <p14:creationId xmlns:p14="http://schemas.microsoft.com/office/powerpoint/2010/main" val="350376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th-TH"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h-TH"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fld id="{47E6BC2A-EB27-43F2-9BC0-12810787715F}" type="datetimeFigureOut">
              <a:rPr lang="th-TH" smtClean="0"/>
              <a:t>23/01/57</a:t>
            </a:fld>
            <a:endParaRPr lang="th-TH"/>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chemeClr val="tx1">
                    <a:tint val="75000"/>
                  </a:schemeClr>
                </a:solidFill>
                <a:latin typeface="+mn-lt"/>
                <a:cs typeface="+mn-cs"/>
              </a:defRPr>
            </a:lvl1pPr>
          </a:lstStyle>
          <a:p>
            <a:endParaRPr lang="th-TH"/>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fld id="{65FCAFF2-17F5-4430-89AD-3468BA66642B}" type="slidenum">
              <a:rPr lang="th-TH" smtClean="0"/>
              <a:t>‹#›</a:t>
            </a:fld>
            <a:endParaRPr lang="th-TH"/>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cs typeface="Angsana New" pitchFamily="18" charset="-34"/>
        </a:defRPr>
      </a:lvl2pPr>
      <a:lvl3pPr algn="ctr" rtl="0" eaLnBrk="1" fontAlgn="base" hangingPunct="1">
        <a:spcBef>
          <a:spcPct val="0"/>
        </a:spcBef>
        <a:spcAft>
          <a:spcPct val="0"/>
        </a:spcAft>
        <a:defRPr sz="4400">
          <a:solidFill>
            <a:schemeClr val="tx1"/>
          </a:solidFill>
          <a:latin typeface="Calibri" pitchFamily="34" charset="0"/>
          <a:cs typeface="Angsana New" pitchFamily="18" charset="-34"/>
        </a:defRPr>
      </a:lvl3pPr>
      <a:lvl4pPr algn="ctr" rtl="0" eaLnBrk="1" fontAlgn="base" hangingPunct="1">
        <a:spcBef>
          <a:spcPct val="0"/>
        </a:spcBef>
        <a:spcAft>
          <a:spcPct val="0"/>
        </a:spcAft>
        <a:defRPr sz="4400">
          <a:solidFill>
            <a:schemeClr val="tx1"/>
          </a:solidFill>
          <a:latin typeface="Calibri" pitchFamily="34" charset="0"/>
          <a:cs typeface="Angsana New" pitchFamily="18" charset="-34"/>
        </a:defRPr>
      </a:lvl4pPr>
      <a:lvl5pPr algn="ctr" rtl="0" eaLnBrk="1" fontAlgn="base" hangingPunct="1">
        <a:spcBef>
          <a:spcPct val="0"/>
        </a:spcBef>
        <a:spcAft>
          <a:spcPct val="0"/>
        </a:spcAft>
        <a:defRPr sz="4400">
          <a:solidFill>
            <a:schemeClr val="tx1"/>
          </a:solidFill>
          <a:latin typeface="Calibri" pitchFamily="34" charset="0"/>
          <a:cs typeface="Angsana New" pitchFamily="18" charset="-34"/>
        </a:defRPr>
      </a:lvl5pPr>
      <a:lvl6pPr marL="457200" algn="ctr" rtl="0" eaLnBrk="1" fontAlgn="base" hangingPunct="1">
        <a:spcBef>
          <a:spcPct val="0"/>
        </a:spcBef>
        <a:spcAft>
          <a:spcPct val="0"/>
        </a:spcAft>
        <a:defRPr sz="4400">
          <a:solidFill>
            <a:schemeClr val="tx1"/>
          </a:solidFill>
          <a:latin typeface="Calibri" pitchFamily="34" charset="0"/>
          <a:cs typeface="Angsana New" pitchFamily="18" charset="-34"/>
        </a:defRPr>
      </a:lvl6pPr>
      <a:lvl7pPr marL="914400" algn="ctr" rtl="0" eaLnBrk="1" fontAlgn="base" hangingPunct="1">
        <a:spcBef>
          <a:spcPct val="0"/>
        </a:spcBef>
        <a:spcAft>
          <a:spcPct val="0"/>
        </a:spcAft>
        <a:defRPr sz="4400">
          <a:solidFill>
            <a:schemeClr val="tx1"/>
          </a:solidFill>
          <a:latin typeface="Calibri" pitchFamily="34" charset="0"/>
          <a:cs typeface="Angsana New" pitchFamily="18" charset="-34"/>
        </a:defRPr>
      </a:lvl7pPr>
      <a:lvl8pPr marL="1371600" algn="ctr" rtl="0" eaLnBrk="1" fontAlgn="base" hangingPunct="1">
        <a:spcBef>
          <a:spcPct val="0"/>
        </a:spcBef>
        <a:spcAft>
          <a:spcPct val="0"/>
        </a:spcAft>
        <a:defRPr sz="4400">
          <a:solidFill>
            <a:schemeClr val="tx1"/>
          </a:solidFill>
          <a:latin typeface="Calibri" pitchFamily="34" charset="0"/>
          <a:cs typeface="Angsana New" pitchFamily="18" charset="-34"/>
        </a:defRPr>
      </a:lvl8pPr>
      <a:lvl9pPr marL="1828800" algn="ctr" rtl="0" eaLnBrk="1" fontAlgn="base" hangingPunct="1">
        <a:spcBef>
          <a:spcPct val="0"/>
        </a:spcBef>
        <a:spcAft>
          <a:spcPct val="0"/>
        </a:spcAft>
        <a:defRPr sz="4400">
          <a:solidFill>
            <a:schemeClr val="tx1"/>
          </a:solidFill>
          <a:latin typeface="Calibri" pitchFamily="34" charset="0"/>
          <a:cs typeface="Angsana New" pitchFamily="18" charset="-34"/>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h-TH"/>
      </a:defPPr>
      <a:lvl1pPr marL="0" algn="l" defTabSz="914400" rtl="0" eaLnBrk="1" latinLnBrk="0" hangingPunct="1">
        <a:defRPr sz="2800" kern="1200">
          <a:solidFill>
            <a:schemeClr val="tx1"/>
          </a:solidFill>
          <a:latin typeface="+mn-lt"/>
          <a:ea typeface="+mn-ea"/>
          <a:cs typeface="+mn-cs"/>
        </a:defRPr>
      </a:lvl1pPr>
      <a:lvl2pPr marL="457200" algn="l" defTabSz="914400" rtl="0" eaLnBrk="1" latinLnBrk="0" hangingPunct="1">
        <a:defRPr sz="2800" kern="1200">
          <a:solidFill>
            <a:schemeClr val="tx1"/>
          </a:solidFill>
          <a:latin typeface="+mn-lt"/>
          <a:ea typeface="+mn-ea"/>
          <a:cs typeface="+mn-cs"/>
        </a:defRPr>
      </a:lvl2pPr>
      <a:lvl3pPr marL="914400" algn="l" defTabSz="914400" rtl="0" eaLnBrk="1" latinLnBrk="0" hangingPunct="1">
        <a:defRPr sz="2800" kern="1200">
          <a:solidFill>
            <a:schemeClr val="tx1"/>
          </a:solidFill>
          <a:latin typeface="+mn-lt"/>
          <a:ea typeface="+mn-ea"/>
          <a:cs typeface="+mn-cs"/>
        </a:defRPr>
      </a:lvl3pPr>
      <a:lvl4pPr marL="1371600" algn="l" defTabSz="914400" rtl="0" eaLnBrk="1" latinLnBrk="0" hangingPunct="1">
        <a:defRPr sz="2800" kern="1200">
          <a:solidFill>
            <a:schemeClr val="tx1"/>
          </a:solidFill>
          <a:latin typeface="+mn-lt"/>
          <a:ea typeface="+mn-ea"/>
          <a:cs typeface="+mn-cs"/>
        </a:defRPr>
      </a:lvl4pPr>
      <a:lvl5pPr marL="1828800" algn="l" defTabSz="914400" rtl="0" eaLnBrk="1" latinLnBrk="0" hangingPunct="1">
        <a:defRPr sz="2800" kern="1200">
          <a:solidFill>
            <a:schemeClr val="tx1"/>
          </a:solidFill>
          <a:latin typeface="+mn-lt"/>
          <a:ea typeface="+mn-ea"/>
          <a:cs typeface="+mn-cs"/>
        </a:defRPr>
      </a:lvl5pPr>
      <a:lvl6pPr marL="2286000" algn="l" defTabSz="914400" rtl="0" eaLnBrk="1" latinLnBrk="0" hangingPunct="1">
        <a:defRPr sz="2800" kern="1200">
          <a:solidFill>
            <a:schemeClr val="tx1"/>
          </a:solidFill>
          <a:latin typeface="+mn-lt"/>
          <a:ea typeface="+mn-ea"/>
          <a:cs typeface="+mn-cs"/>
        </a:defRPr>
      </a:lvl6pPr>
      <a:lvl7pPr marL="2743200" algn="l" defTabSz="914400" rtl="0" eaLnBrk="1" latinLnBrk="0" hangingPunct="1">
        <a:defRPr sz="2800" kern="1200">
          <a:solidFill>
            <a:schemeClr val="tx1"/>
          </a:solidFill>
          <a:latin typeface="+mn-lt"/>
          <a:ea typeface="+mn-ea"/>
          <a:cs typeface="+mn-cs"/>
        </a:defRPr>
      </a:lvl7pPr>
      <a:lvl8pPr marL="3200400" algn="l" defTabSz="914400" rtl="0" eaLnBrk="1" latinLnBrk="0" hangingPunct="1">
        <a:defRPr sz="2800" kern="1200">
          <a:solidFill>
            <a:schemeClr val="tx1"/>
          </a:solidFill>
          <a:latin typeface="+mn-lt"/>
          <a:ea typeface="+mn-ea"/>
          <a:cs typeface="+mn-cs"/>
        </a:defRPr>
      </a:lvl8pPr>
      <a:lvl9pPr marL="3657600" algn="l" defTabSz="914400" rtl="0" eaLnBrk="1" latinLnBrk="0" hangingPunct="1">
        <a:defRPr sz="2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7864" y="2420888"/>
            <a:ext cx="5614392" cy="1470025"/>
          </a:xfrm>
        </p:spPr>
        <p:txBody>
          <a:bodyPr/>
          <a:lstStyle/>
          <a:p>
            <a:r>
              <a:rPr lang="en-US" sz="7200" dirty="0" smtClean="0"/>
              <a:t>Theory of Art</a:t>
            </a:r>
            <a:r>
              <a:rPr lang="en-US" dirty="0" smtClean="0"/>
              <a:t/>
            </a:r>
            <a:br>
              <a:rPr lang="en-US" dirty="0" smtClean="0"/>
            </a:br>
            <a:endParaRPr lang="th-TH" dirty="0"/>
          </a:p>
        </p:txBody>
      </p:sp>
      <p:sp>
        <p:nvSpPr>
          <p:cNvPr id="3" name="Subtitle 2"/>
          <p:cNvSpPr>
            <a:spLocks noGrp="1"/>
          </p:cNvSpPr>
          <p:nvPr>
            <p:ph type="subTitle" idx="1"/>
          </p:nvPr>
        </p:nvSpPr>
        <p:spPr/>
        <p:txBody>
          <a:bodyPr/>
          <a:lstStyle/>
          <a:p>
            <a:endParaRPr lang="en-US" dirty="0" smtClean="0"/>
          </a:p>
          <a:p>
            <a:pPr algn="r"/>
            <a:r>
              <a:rPr lang="en-US" dirty="0" err="1" smtClean="0"/>
              <a:t>P.M.Somphong</a:t>
            </a:r>
            <a:r>
              <a:rPr lang="en-US" dirty="0" smtClean="0"/>
              <a:t>  </a:t>
            </a:r>
            <a:r>
              <a:rPr lang="en-US" dirty="0" err="1" smtClean="0"/>
              <a:t>Santacitto</a:t>
            </a:r>
            <a:endParaRPr lang="th-TH" dirty="0"/>
          </a:p>
        </p:txBody>
      </p:sp>
      <p:sp>
        <p:nvSpPr>
          <p:cNvPr id="4" name="TextBox 3"/>
          <p:cNvSpPr txBox="1"/>
          <p:nvPr/>
        </p:nvSpPr>
        <p:spPr>
          <a:xfrm>
            <a:off x="7325452" y="5888190"/>
            <a:ext cx="1835696" cy="954107"/>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endParaRPr lang="en-US" dirty="0" smtClean="0"/>
          </a:p>
          <a:p>
            <a:endParaRPr lang="th-TH" dirty="0"/>
          </a:p>
        </p:txBody>
      </p:sp>
    </p:spTree>
    <p:extLst>
      <p:ext uri="{BB962C8B-B14F-4D97-AF65-F5344CB8AC3E}">
        <p14:creationId xmlns:p14="http://schemas.microsoft.com/office/powerpoint/2010/main" val="42779852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Art </a:t>
            </a:r>
            <a:r>
              <a:rPr lang="en-US" dirty="0" smtClean="0"/>
              <a:t>Theory</a:t>
            </a:r>
            <a:endParaRPr lang="th-TH" dirty="0"/>
          </a:p>
        </p:txBody>
      </p:sp>
      <p:sp>
        <p:nvSpPr>
          <p:cNvPr id="3" name="Content Placeholder 2"/>
          <p:cNvSpPr>
            <a:spLocks noGrp="1"/>
          </p:cNvSpPr>
          <p:nvPr>
            <p:ph idx="1"/>
          </p:nvPr>
        </p:nvSpPr>
        <p:spPr/>
        <p:txBody>
          <a:bodyPr/>
          <a:lstStyle/>
          <a:p>
            <a:r>
              <a:rPr lang="en-US" dirty="0"/>
              <a:t>Art as imitation of </a:t>
            </a:r>
            <a:r>
              <a:rPr lang="en-US" dirty="0" smtClean="0"/>
              <a:t>nature</a:t>
            </a:r>
          </a:p>
          <a:p>
            <a:r>
              <a:rPr lang="en-US" dirty="0" smtClean="0"/>
              <a:t>Art as expression of feelings</a:t>
            </a:r>
          </a:p>
          <a:p>
            <a:r>
              <a:rPr lang="en-US" dirty="0" smtClean="0"/>
              <a:t>Art as indirect moral cultivation</a:t>
            </a:r>
          </a:p>
          <a:p>
            <a:r>
              <a:rPr lang="en-US" dirty="0" smtClean="0"/>
              <a:t>Art as important type expression</a:t>
            </a:r>
          </a:p>
          <a:p>
            <a:r>
              <a:rPr lang="en-US" dirty="0" smtClean="0"/>
              <a:t>Art as expression of language</a:t>
            </a:r>
          </a:p>
          <a:p>
            <a:r>
              <a:rPr lang="en-US" dirty="0" smtClean="0"/>
              <a:t>Art as instrument </a:t>
            </a:r>
            <a:r>
              <a:rPr lang="en-US" dirty="0"/>
              <a:t> for </a:t>
            </a:r>
            <a:r>
              <a:rPr lang="en-US" dirty="0" smtClean="0"/>
              <a:t>creating </a:t>
            </a:r>
            <a:r>
              <a:rPr lang="en-US" dirty="0"/>
              <a:t>satisfaction </a:t>
            </a:r>
            <a:endParaRPr lang="en-US" dirty="0" smtClean="0"/>
          </a:p>
          <a:p>
            <a:r>
              <a:rPr lang="en-US" dirty="0" smtClean="0"/>
              <a:t>Art as way-finding for truth</a:t>
            </a:r>
          </a:p>
          <a:p>
            <a:endParaRPr lang="th-TH" dirty="0"/>
          </a:p>
          <a:p>
            <a:endParaRPr lang="th-TH" dirty="0"/>
          </a:p>
        </p:txBody>
      </p:sp>
    </p:spTree>
    <p:extLst>
      <p:ext uri="{BB962C8B-B14F-4D97-AF65-F5344CB8AC3E}">
        <p14:creationId xmlns:p14="http://schemas.microsoft.com/office/powerpoint/2010/main" val="416228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imitation of </a:t>
            </a:r>
            <a:r>
              <a:rPr lang="en-US" dirty="0" smtClean="0"/>
              <a:t>nature</a:t>
            </a:r>
            <a:endParaRPr lang="th-TH" dirty="0"/>
          </a:p>
        </p:txBody>
      </p:sp>
      <p:sp>
        <p:nvSpPr>
          <p:cNvPr id="3" name="Content Placeholder 2"/>
          <p:cNvSpPr>
            <a:spLocks noGrp="1"/>
          </p:cNvSpPr>
          <p:nvPr>
            <p:ph idx="1"/>
          </p:nvPr>
        </p:nvSpPr>
        <p:spPr/>
        <p:txBody>
          <a:bodyPr/>
          <a:lstStyle/>
          <a:p>
            <a:r>
              <a:rPr lang="en-US" dirty="0" smtClean="0"/>
              <a:t>Duty of artists is to understand the nature, getting to know how to convey feeling based on nature concrete, tangible, as it is as possible as beauty of nature would bear fruit.</a:t>
            </a:r>
            <a:endParaRPr lang="th-TH" dirty="0"/>
          </a:p>
        </p:txBody>
      </p:sp>
    </p:spTree>
    <p:extLst>
      <p:ext uri="{BB962C8B-B14F-4D97-AF65-F5344CB8AC3E}">
        <p14:creationId xmlns:p14="http://schemas.microsoft.com/office/powerpoint/2010/main" val="15344236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expression of </a:t>
            </a:r>
            <a:r>
              <a:rPr lang="en-US" dirty="0" smtClean="0"/>
              <a:t>feelings</a:t>
            </a:r>
            <a:endParaRPr lang="th-TH" dirty="0"/>
          </a:p>
        </p:txBody>
      </p:sp>
      <p:sp>
        <p:nvSpPr>
          <p:cNvPr id="3" name="Content Placeholder 2"/>
          <p:cNvSpPr>
            <a:spLocks noGrp="1"/>
          </p:cNvSpPr>
          <p:nvPr>
            <p:ph idx="1"/>
          </p:nvPr>
        </p:nvSpPr>
        <p:spPr/>
        <p:txBody>
          <a:bodyPr/>
          <a:lstStyle/>
          <a:p>
            <a:r>
              <a:rPr lang="en-US" dirty="0" smtClean="0"/>
              <a:t>Artists are capable of expressing feeling or perceiving something externally with mindfulness and full consideration by experience and understanding, making other understand and agree.</a:t>
            </a:r>
          </a:p>
          <a:p>
            <a:endParaRPr lang="th-TH" dirty="0"/>
          </a:p>
        </p:txBody>
      </p:sp>
    </p:spTree>
    <p:extLst>
      <p:ext uri="{BB962C8B-B14F-4D97-AF65-F5344CB8AC3E}">
        <p14:creationId xmlns:p14="http://schemas.microsoft.com/office/powerpoint/2010/main" val="32365148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US" dirty="0"/>
              <a:t>Art as indirect moral </a:t>
            </a:r>
            <a:r>
              <a:rPr lang="en-US" dirty="0" smtClean="0"/>
              <a:t>cultivation</a:t>
            </a:r>
            <a:endParaRPr lang="th-TH" dirty="0"/>
          </a:p>
        </p:txBody>
      </p:sp>
      <p:sp>
        <p:nvSpPr>
          <p:cNvPr id="3" name="Content Placeholder 2"/>
          <p:cNvSpPr>
            <a:spLocks noGrp="1"/>
          </p:cNvSpPr>
          <p:nvPr>
            <p:ph idx="1"/>
          </p:nvPr>
        </p:nvSpPr>
        <p:spPr>
          <a:xfrm>
            <a:off x="467544" y="1340768"/>
            <a:ext cx="8229600" cy="4525963"/>
          </a:xfrm>
        </p:spPr>
        <p:txBody>
          <a:bodyPr/>
          <a:lstStyle/>
          <a:p>
            <a:pPr algn="thaiDist"/>
            <a:r>
              <a:rPr lang="en-US" sz="2800" dirty="0" smtClean="0"/>
              <a:t>Concrete expression is ideally carried out by artists, filled with physical and mental peace. </a:t>
            </a:r>
          </a:p>
          <a:p>
            <a:pPr algn="thaiDist"/>
            <a:r>
              <a:rPr lang="en-US" sz="2800" dirty="0" smtClean="0"/>
              <a:t>Art expressed must be delicate and beautiful, onlooker would appreciate it, when artist sees value of aesthetics imbued in the mind, would love, have affection for art sincerely, and their own work. </a:t>
            </a:r>
          </a:p>
          <a:p>
            <a:pPr algn="thaiDist"/>
            <a:r>
              <a:rPr lang="en-US" sz="2800" dirty="0" smtClean="0"/>
              <a:t>This also results in love, affection, preservation of art and piecework about appreciation of art peacefully due to value of artists. </a:t>
            </a:r>
          </a:p>
          <a:p>
            <a:pPr algn="thaiDist"/>
            <a:r>
              <a:rPr lang="en-US" sz="2800" dirty="0" smtClean="0"/>
              <a:t>Art can be fixed, modified but it costs for conservation. That would reduce value of art.</a:t>
            </a:r>
            <a:endParaRPr lang="th-TH" sz="2800" dirty="0"/>
          </a:p>
        </p:txBody>
      </p:sp>
    </p:spTree>
    <p:extLst>
      <p:ext uri="{BB962C8B-B14F-4D97-AF65-F5344CB8AC3E}">
        <p14:creationId xmlns:p14="http://schemas.microsoft.com/office/powerpoint/2010/main" val="42773547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important type </a:t>
            </a:r>
            <a:r>
              <a:rPr lang="en-US" dirty="0" smtClean="0"/>
              <a:t>expression</a:t>
            </a:r>
            <a:endParaRPr lang="th-TH" dirty="0"/>
          </a:p>
        </p:txBody>
      </p:sp>
      <p:sp>
        <p:nvSpPr>
          <p:cNvPr id="3" name="Content Placeholder 2"/>
          <p:cNvSpPr>
            <a:spLocks noGrp="1"/>
          </p:cNvSpPr>
          <p:nvPr>
            <p:ph idx="1"/>
          </p:nvPr>
        </p:nvSpPr>
        <p:spPr>
          <a:xfrm>
            <a:off x="457200" y="2132856"/>
            <a:ext cx="8229600" cy="3993307"/>
          </a:xfrm>
        </p:spPr>
        <p:txBody>
          <a:bodyPr/>
          <a:lstStyle/>
          <a:p>
            <a:r>
              <a:rPr lang="en-US" sz="2800" dirty="0" smtClean="0"/>
              <a:t>The ultimate goal of art is for art’s sake, not life, economics, praise or fame. </a:t>
            </a:r>
          </a:p>
          <a:p>
            <a:r>
              <a:rPr lang="en-US" sz="2800" dirty="0" smtClean="0"/>
              <a:t>Thus, artists must express their works in significant and aesthetic way. </a:t>
            </a:r>
          </a:p>
          <a:p>
            <a:r>
              <a:rPr lang="en-US" sz="2800" dirty="0" smtClean="0"/>
              <a:t>It concerns morality until final purpose of life.</a:t>
            </a:r>
            <a:endParaRPr lang="th-TH" sz="2800" dirty="0"/>
          </a:p>
        </p:txBody>
      </p:sp>
    </p:spTree>
    <p:extLst>
      <p:ext uri="{BB962C8B-B14F-4D97-AF65-F5344CB8AC3E}">
        <p14:creationId xmlns:p14="http://schemas.microsoft.com/office/powerpoint/2010/main" val="8871391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expression of </a:t>
            </a:r>
            <a:r>
              <a:rPr lang="en-US" dirty="0" smtClean="0"/>
              <a:t>language</a:t>
            </a:r>
            <a:endParaRPr lang="th-TH" dirty="0"/>
          </a:p>
        </p:txBody>
      </p:sp>
      <p:sp>
        <p:nvSpPr>
          <p:cNvPr id="3" name="Content Placeholder 2"/>
          <p:cNvSpPr>
            <a:spLocks noGrp="1"/>
          </p:cNvSpPr>
          <p:nvPr>
            <p:ph idx="1"/>
          </p:nvPr>
        </p:nvSpPr>
        <p:spPr/>
        <p:txBody>
          <a:bodyPr/>
          <a:lstStyle/>
          <a:p>
            <a:r>
              <a:rPr lang="en-US" dirty="0" smtClean="0"/>
              <a:t>Language is a symbol for meaning or explanation. While silence language, gesture, writing, spoken language of each nation making difference cause understanding of artist’s goal. </a:t>
            </a:r>
          </a:p>
          <a:p>
            <a:r>
              <a:rPr lang="en-US" dirty="0" smtClean="0"/>
              <a:t>Art of each group, nation, language differs and varies. Even among Buddhist traditions, there are sects, locals, cultures and ethnicities. </a:t>
            </a:r>
          </a:p>
          <a:p>
            <a:endParaRPr lang="th-TH" dirty="0"/>
          </a:p>
        </p:txBody>
      </p:sp>
    </p:spTree>
    <p:extLst>
      <p:ext uri="{BB962C8B-B14F-4D97-AF65-F5344CB8AC3E}">
        <p14:creationId xmlns:p14="http://schemas.microsoft.com/office/powerpoint/2010/main" val="20288745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instrument </a:t>
            </a:r>
            <a:r>
              <a:rPr lang="en-US" dirty="0" smtClean="0"/>
              <a:t>for creating satisfaction </a:t>
            </a:r>
            <a:endParaRPr lang="th-TH" dirty="0"/>
          </a:p>
        </p:txBody>
      </p:sp>
      <p:sp>
        <p:nvSpPr>
          <p:cNvPr id="3" name="Content Placeholder 2"/>
          <p:cNvSpPr>
            <a:spLocks noGrp="1"/>
          </p:cNvSpPr>
          <p:nvPr>
            <p:ph idx="1"/>
          </p:nvPr>
        </p:nvSpPr>
        <p:spPr/>
        <p:txBody>
          <a:bodyPr/>
          <a:lstStyle/>
          <a:p>
            <a:r>
              <a:rPr lang="en-US" dirty="0" smtClean="0"/>
              <a:t>With its value of art to human, artists make effort to satisfy, convince human i.e. gratify own and other to appreciate work.</a:t>
            </a:r>
            <a:endParaRPr lang="th-TH" dirty="0"/>
          </a:p>
        </p:txBody>
      </p:sp>
    </p:spTree>
    <p:extLst>
      <p:ext uri="{BB962C8B-B14F-4D97-AF65-F5344CB8AC3E}">
        <p14:creationId xmlns:p14="http://schemas.microsoft.com/office/powerpoint/2010/main" val="1221808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 as way-finding for </a:t>
            </a:r>
            <a:r>
              <a:rPr lang="en-US" dirty="0" smtClean="0"/>
              <a:t>truth</a:t>
            </a:r>
            <a:endParaRPr lang="th-TH" dirty="0"/>
          </a:p>
        </p:txBody>
      </p:sp>
      <p:sp>
        <p:nvSpPr>
          <p:cNvPr id="3" name="Content Placeholder 2"/>
          <p:cNvSpPr>
            <a:spLocks noGrp="1"/>
          </p:cNvSpPr>
          <p:nvPr>
            <p:ph idx="1"/>
          </p:nvPr>
        </p:nvSpPr>
        <p:spPr/>
        <p:txBody>
          <a:bodyPr/>
          <a:lstStyle/>
          <a:p>
            <a:pPr marL="0" indent="0">
              <a:buNone/>
            </a:pPr>
            <a:r>
              <a:rPr lang="en-US" dirty="0" smtClean="0"/>
              <a:t>Due to Truth of art i.e. beauty, subtlety,   </a:t>
            </a:r>
          </a:p>
          <a:p>
            <a:pPr marL="0" indent="0">
              <a:buNone/>
            </a:pPr>
            <a:r>
              <a:rPr lang="en-US" dirty="0" smtClean="0"/>
              <a:t>Artists make effort to express in aspect of truth inherent with one own and others. </a:t>
            </a:r>
          </a:p>
          <a:p>
            <a:pPr marL="0" indent="0">
              <a:buNone/>
            </a:pPr>
            <a:r>
              <a:rPr lang="en-US" dirty="0" smtClean="0"/>
              <a:t>If it is appreciated, understood but others would not appreciate, understand, such truth is not eternal, not universal.</a:t>
            </a:r>
            <a:endParaRPr lang="th-TH" dirty="0"/>
          </a:p>
        </p:txBody>
      </p:sp>
    </p:spTree>
    <p:extLst>
      <p:ext uri="{BB962C8B-B14F-4D97-AF65-F5344CB8AC3E}">
        <p14:creationId xmlns:p14="http://schemas.microsoft.com/office/powerpoint/2010/main" val="32592940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Thanks</a:t>
            </a:r>
            <a:endParaRPr lang="th-TH" dirty="0"/>
          </a:p>
        </p:txBody>
      </p:sp>
    </p:spTree>
    <p:extLst>
      <p:ext uri="{BB962C8B-B14F-4D97-AF65-F5344CB8AC3E}">
        <p14:creationId xmlns:p14="http://schemas.microsoft.com/office/powerpoint/2010/main" val="3713918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Art?</a:t>
            </a:r>
            <a:endParaRPr lang="th-TH" dirty="0"/>
          </a:p>
        </p:txBody>
      </p:sp>
      <p:sp>
        <p:nvSpPr>
          <p:cNvPr id="3" name="Content Placeholder 2"/>
          <p:cNvSpPr>
            <a:spLocks noGrp="1"/>
          </p:cNvSpPr>
          <p:nvPr>
            <p:ph idx="1"/>
          </p:nvPr>
        </p:nvSpPr>
        <p:spPr/>
        <p:txBody>
          <a:bodyPr/>
          <a:lstStyle/>
          <a:p>
            <a:r>
              <a:rPr lang="en-US" dirty="0" smtClean="0"/>
              <a:t>Art is a diverse range of human activities and the products of those activities; </a:t>
            </a:r>
          </a:p>
          <a:p>
            <a:r>
              <a:rPr lang="en-US" dirty="0" smtClean="0"/>
              <a:t>focuses primarily on the visual arts, which includes the creation of images or objects in fields including painting, sculpture, printmaking, photography, and other visual media. </a:t>
            </a:r>
            <a:endParaRPr lang="th-TH" dirty="0"/>
          </a:p>
        </p:txBody>
      </p:sp>
    </p:spTree>
    <p:extLst>
      <p:ext uri="{BB962C8B-B14F-4D97-AF65-F5344CB8AC3E}">
        <p14:creationId xmlns:p14="http://schemas.microsoft.com/office/powerpoint/2010/main" val="41323936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Architecture is often included as one of the visual arts; however, like the decorative arts, it involves the creation of objects where the practical considerations of use are essential—in a way that they usually are not in a painting, for example. </a:t>
            </a:r>
            <a:endParaRPr lang="th-TH" dirty="0"/>
          </a:p>
        </p:txBody>
      </p:sp>
    </p:spTree>
    <p:extLst>
      <p:ext uri="{BB962C8B-B14F-4D97-AF65-F5344CB8AC3E}">
        <p14:creationId xmlns:p14="http://schemas.microsoft.com/office/powerpoint/2010/main" val="28072722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a:xfrm>
            <a:off x="457200" y="1268760"/>
            <a:ext cx="8686800" cy="4525963"/>
          </a:xfrm>
        </p:spPr>
        <p:txBody>
          <a:bodyPr/>
          <a:lstStyle/>
          <a:p>
            <a:r>
              <a:rPr lang="en-US" dirty="0" smtClean="0"/>
              <a:t>Music, theatre, film, dance, and other performing arts, as well as literature and other media such as interactive media, are included in a broader definition of art or the arts Until the 17th century.</a:t>
            </a:r>
          </a:p>
          <a:p>
            <a:r>
              <a:rPr lang="en-US" dirty="0" smtClean="0"/>
              <a:t>Art referred to any skill or mastery and was not differentiated from crafts or sciences, but in modern usage the fine arts, where aesthetic considerations are paramount, are distinguished from acquired skills in general, such as the decorative or applied arts.</a:t>
            </a:r>
            <a:endParaRPr lang="th-TH" dirty="0" smtClean="0"/>
          </a:p>
          <a:p>
            <a:endParaRPr lang="th-TH" dirty="0"/>
          </a:p>
        </p:txBody>
      </p:sp>
    </p:spTree>
    <p:extLst>
      <p:ext uri="{BB962C8B-B14F-4D97-AF65-F5344CB8AC3E}">
        <p14:creationId xmlns:p14="http://schemas.microsoft.com/office/powerpoint/2010/main" val="23693583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600" b="1" dirty="0" smtClean="0">
                <a:effectLst>
                  <a:outerShdw blurRad="38100" dist="38100" dir="2700000" algn="tl">
                    <a:srgbClr val="000000">
                      <a:alpha val="43137"/>
                    </a:srgbClr>
                  </a:outerShdw>
                </a:effectLst>
              </a:rPr>
              <a:t>Plato</a:t>
            </a:r>
            <a:endParaRPr lang="th-TH" sz="66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79512" y="1600200"/>
            <a:ext cx="8856984" cy="4525963"/>
          </a:xfrm>
        </p:spPr>
        <p:txBody>
          <a:bodyPr/>
          <a:lstStyle/>
          <a:p>
            <a:r>
              <a:rPr lang="en-US" b="1" dirty="0"/>
              <a:t>1. Art is imitation </a:t>
            </a:r>
            <a:r>
              <a:rPr lang="en-US" dirty="0"/>
              <a:t>This is a feature of both of Plato's theories</a:t>
            </a:r>
            <a:r>
              <a:rPr lang="en-US" dirty="0" smtClean="0"/>
              <a:t>.</a:t>
            </a:r>
            <a:endParaRPr lang="en-US" dirty="0"/>
          </a:p>
          <a:p>
            <a:endParaRPr lang="en-US" dirty="0" smtClean="0"/>
          </a:p>
          <a:p>
            <a:r>
              <a:rPr lang="en-US" b="1" dirty="0"/>
              <a:t>2. Art is powerful, and </a:t>
            </a:r>
            <a:r>
              <a:rPr lang="en-US" b="1" dirty="0" smtClean="0"/>
              <a:t>therefore dangerous</a:t>
            </a:r>
            <a:r>
              <a:rPr lang="en-US" dirty="0"/>
              <a:t> </a:t>
            </a:r>
            <a:endParaRPr lang="en-US" dirty="0" smtClean="0"/>
          </a:p>
          <a:p>
            <a:pPr marL="400050" lvl="1" indent="0">
              <a:buNone/>
            </a:pPr>
            <a:r>
              <a:rPr lang="en-US" dirty="0" smtClean="0"/>
              <a:t>Poetry</a:t>
            </a:r>
            <a:r>
              <a:rPr lang="en-US" dirty="0"/>
              <a:t>, drama, music, painting, dance, all stir up our emotions. All of the arts move people powerfully.</a:t>
            </a:r>
          </a:p>
          <a:p>
            <a:endParaRPr lang="th-TH" dirty="0"/>
          </a:p>
        </p:txBody>
      </p:sp>
    </p:spTree>
    <p:extLst>
      <p:ext uri="{BB962C8B-B14F-4D97-AF65-F5344CB8AC3E}">
        <p14:creationId xmlns:p14="http://schemas.microsoft.com/office/powerpoint/2010/main" val="35313285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Plato on Art as Imitation (</a:t>
            </a:r>
            <a:r>
              <a:rPr lang="en-US" sz="3600" b="1" i="1" dirty="0" smtClean="0"/>
              <a:t>Mimesis</a:t>
            </a:r>
            <a:r>
              <a:rPr lang="en-US" sz="3600" b="1" dirty="0" smtClean="0"/>
              <a:t>)</a:t>
            </a:r>
            <a:endParaRPr lang="th-TH" sz="4800" dirty="0"/>
          </a:p>
        </p:txBody>
      </p:sp>
      <p:sp>
        <p:nvSpPr>
          <p:cNvPr id="3" name="Content Placeholder 2"/>
          <p:cNvSpPr>
            <a:spLocks noGrp="1"/>
          </p:cNvSpPr>
          <p:nvPr>
            <p:ph idx="1"/>
          </p:nvPr>
        </p:nvSpPr>
        <p:spPr>
          <a:xfrm>
            <a:off x="467544" y="1196752"/>
            <a:ext cx="8229600" cy="4525963"/>
          </a:xfrm>
        </p:spPr>
        <p:txBody>
          <a:bodyPr/>
          <a:lstStyle/>
          <a:p>
            <a:pPr marL="0" indent="0">
              <a:buNone/>
            </a:pPr>
            <a:r>
              <a:rPr lang="en-US" sz="2800" b="1" dirty="0" smtClean="0"/>
              <a:t>Plato</a:t>
            </a:r>
            <a:r>
              <a:rPr lang="en-US" sz="2800" b="1" dirty="0"/>
              <a:t>, </a:t>
            </a:r>
            <a:r>
              <a:rPr lang="en-US" sz="2800" b="1" i="1" dirty="0"/>
              <a:t>Republic</a:t>
            </a:r>
            <a:endParaRPr lang="en-US" sz="2800" dirty="0"/>
          </a:p>
          <a:p>
            <a:pPr marL="0" indent="0">
              <a:buNone/>
            </a:pPr>
            <a:r>
              <a:rPr lang="en-US" sz="2800" b="1" dirty="0"/>
              <a:t>Art is imitation, and that’s bad</a:t>
            </a:r>
            <a:r>
              <a:rPr lang="en-US" sz="2800" b="1" dirty="0" smtClean="0"/>
              <a:t>.</a:t>
            </a:r>
            <a:r>
              <a:rPr lang="en-US" sz="2800" b="1" dirty="0"/>
              <a:t> </a:t>
            </a:r>
            <a:endParaRPr lang="en-US" sz="2800" dirty="0"/>
          </a:p>
          <a:p>
            <a:pPr marL="0" indent="0">
              <a:buNone/>
            </a:pPr>
            <a:r>
              <a:rPr lang="en-US" sz="2800" b="1" dirty="0"/>
              <a:t>Problems with imitation:</a:t>
            </a:r>
            <a:endParaRPr lang="en-US" sz="2800" dirty="0"/>
          </a:p>
          <a:p>
            <a:pPr lvl="1"/>
            <a:r>
              <a:rPr lang="en-US" sz="2400" dirty="0" smtClean="0"/>
              <a:t>Epistemological</a:t>
            </a:r>
            <a:r>
              <a:rPr lang="en-US" sz="2400" dirty="0"/>
              <a:t>: An imitation is at three removes from the reality or truth of something (example of bed).</a:t>
            </a:r>
          </a:p>
          <a:p>
            <a:pPr lvl="1"/>
            <a:r>
              <a:rPr lang="en-US" sz="2400" dirty="0" smtClean="0"/>
              <a:t>Theological</a:t>
            </a:r>
            <a:r>
              <a:rPr lang="en-US" sz="2400" dirty="0"/>
              <a:t>: Poets and other artists represent the gods in inappropriate ways.</a:t>
            </a:r>
          </a:p>
          <a:p>
            <a:pPr lvl="1"/>
            <a:r>
              <a:rPr lang="en-US" sz="2400" dirty="0" smtClean="0"/>
              <a:t>Moral </a:t>
            </a:r>
            <a:r>
              <a:rPr lang="en-US" sz="2400" dirty="0"/>
              <a:t>and Psychological: A good imitation can undermine the stability of even the best humans by making us feel sad, depressed, and sorrowful about life itself.</a:t>
            </a:r>
          </a:p>
          <a:p>
            <a:pPr marL="0" indent="0">
              <a:buNone/>
            </a:pPr>
            <a:r>
              <a:rPr lang="en-US" sz="2800" b="1" dirty="0"/>
              <a:t> </a:t>
            </a:r>
            <a:endParaRPr lang="en-US" sz="2800" dirty="0"/>
          </a:p>
          <a:p>
            <a:pPr marL="0" indent="0">
              <a:buNone/>
            </a:pPr>
            <a:r>
              <a:rPr lang="en-US" sz="2800" b="1" dirty="0"/>
              <a:t> </a:t>
            </a:r>
            <a:endParaRPr lang="en-US" sz="2800" dirty="0"/>
          </a:p>
          <a:p>
            <a:pPr marL="0" indent="0">
              <a:buNone/>
            </a:pPr>
            <a:r>
              <a:rPr lang="en-US" sz="2800" b="1" dirty="0"/>
              <a:t> </a:t>
            </a:r>
            <a:endParaRPr lang="en-US" sz="2800" dirty="0"/>
          </a:p>
          <a:p>
            <a:pPr marL="0" indent="0">
              <a:buNone/>
            </a:pPr>
            <a:endParaRPr lang="th-TH" dirty="0"/>
          </a:p>
        </p:txBody>
      </p:sp>
    </p:spTree>
    <p:extLst>
      <p:ext uri="{BB962C8B-B14F-4D97-AF65-F5344CB8AC3E}">
        <p14:creationId xmlns:p14="http://schemas.microsoft.com/office/powerpoint/2010/main" val="1327499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b="1" dirty="0" smtClean="0"/>
              <a:t>Aristotle </a:t>
            </a:r>
            <a:r>
              <a:rPr lang="en-US" sz="4800" b="1" dirty="0"/>
              <a:t>on Art as Imitation (</a:t>
            </a:r>
            <a:r>
              <a:rPr lang="en-US" sz="4800" b="1" i="1" dirty="0"/>
              <a:t>Mimesis</a:t>
            </a:r>
            <a:r>
              <a:rPr lang="en-US" sz="4800" b="1" dirty="0"/>
              <a:t>)</a:t>
            </a:r>
            <a:endParaRPr lang="th-TH" sz="4800" dirty="0"/>
          </a:p>
        </p:txBody>
      </p:sp>
      <p:sp>
        <p:nvSpPr>
          <p:cNvPr id="3" name="Content Placeholder 2"/>
          <p:cNvSpPr>
            <a:spLocks noGrp="1"/>
          </p:cNvSpPr>
          <p:nvPr>
            <p:ph idx="1"/>
          </p:nvPr>
        </p:nvSpPr>
        <p:spPr>
          <a:xfrm>
            <a:off x="467544" y="1484784"/>
            <a:ext cx="8795320" cy="5616624"/>
          </a:xfrm>
        </p:spPr>
        <p:txBody>
          <a:bodyPr/>
          <a:lstStyle/>
          <a:p>
            <a:pPr marL="0" indent="0">
              <a:buNone/>
            </a:pPr>
            <a:r>
              <a:rPr lang="en-US" sz="2300" dirty="0" smtClean="0"/>
              <a:t>Aristotle, </a:t>
            </a:r>
            <a:r>
              <a:rPr lang="en-US" sz="2300" i="1" dirty="0" smtClean="0"/>
              <a:t>Poetics</a:t>
            </a:r>
            <a:endParaRPr lang="en-US" sz="2300" dirty="0" smtClean="0"/>
          </a:p>
          <a:p>
            <a:pPr marL="0" indent="0">
              <a:buNone/>
            </a:pPr>
            <a:r>
              <a:rPr lang="en-US" sz="2300" dirty="0" smtClean="0"/>
              <a:t>Art is imitation, and that’s all right, even good.</a:t>
            </a:r>
          </a:p>
          <a:p>
            <a:pPr marL="0" indent="0">
              <a:buNone/>
            </a:pPr>
            <a:r>
              <a:rPr lang="en-US" sz="2300" dirty="0" smtClean="0"/>
              <a:t>      Imitation is natural to humans from childhood.</a:t>
            </a:r>
          </a:p>
          <a:p>
            <a:pPr marL="0" indent="0">
              <a:buNone/>
            </a:pPr>
            <a:r>
              <a:rPr lang="en-US" sz="2300" dirty="0" smtClean="0"/>
              <a:t>      Imitation is how children learn, and we all learn from imitations.</a:t>
            </a:r>
          </a:p>
          <a:p>
            <a:pPr marL="0" indent="0">
              <a:buNone/>
            </a:pPr>
            <a:r>
              <a:rPr lang="en-US" sz="2300" dirty="0" smtClean="0"/>
              <a:t>Tragedy can be a form of education that provides moral insight and fosters emotional growth.</a:t>
            </a:r>
          </a:p>
          <a:p>
            <a:pPr marL="0" indent="0">
              <a:buNone/>
            </a:pPr>
            <a:r>
              <a:rPr lang="en-US" sz="2300" dirty="0" smtClean="0"/>
              <a:t>Tragedy is the imitation (</a:t>
            </a:r>
            <a:r>
              <a:rPr lang="en-US" sz="2300" i="1" dirty="0" smtClean="0"/>
              <a:t>mimesis</a:t>
            </a:r>
            <a:r>
              <a:rPr lang="en-US" sz="2300" dirty="0" smtClean="0"/>
              <a:t>) of certain kinds of people and actions.</a:t>
            </a:r>
          </a:p>
          <a:p>
            <a:pPr marL="0" indent="0">
              <a:buNone/>
            </a:pPr>
            <a:r>
              <a:rPr lang="en-US" sz="2300" dirty="0" smtClean="0"/>
              <a:t>Good tragedies must have certain sorts of people and plots. (Good people experience a reversal of fortune due to some failing or </a:t>
            </a:r>
            <a:r>
              <a:rPr lang="en-US" sz="2300" i="1" dirty="0" smtClean="0"/>
              <a:t>hamartia</a:t>
            </a:r>
            <a:r>
              <a:rPr lang="en-US" sz="2300" dirty="0" smtClean="0"/>
              <a:t>.)</a:t>
            </a:r>
          </a:p>
          <a:p>
            <a:pPr marL="0" indent="0">
              <a:buNone/>
            </a:pPr>
            <a:r>
              <a:rPr lang="en-US" sz="2300" dirty="0" smtClean="0"/>
              <a:t>A successful tragedy produces a </a:t>
            </a:r>
            <a:r>
              <a:rPr lang="en-US" sz="2300" dirty="0" err="1" smtClean="0"/>
              <a:t>katharsis</a:t>
            </a:r>
            <a:r>
              <a:rPr lang="en-US" sz="2300" dirty="0" smtClean="0"/>
              <a:t> in the audience.</a:t>
            </a:r>
          </a:p>
          <a:p>
            <a:pPr marL="0" indent="0">
              <a:buNone/>
            </a:pPr>
            <a:r>
              <a:rPr lang="en-US" sz="2300" dirty="0" err="1" smtClean="0"/>
              <a:t>Katharsis</a:t>
            </a:r>
            <a:r>
              <a:rPr lang="en-US" sz="2300" dirty="0" smtClean="0"/>
              <a:t> = purification through pity and fear.</a:t>
            </a:r>
            <a:endParaRPr lang="en-US" sz="2300" dirty="0"/>
          </a:p>
        </p:txBody>
      </p:sp>
    </p:spTree>
    <p:extLst>
      <p:ext uri="{BB962C8B-B14F-4D97-AF65-F5344CB8AC3E}">
        <p14:creationId xmlns:p14="http://schemas.microsoft.com/office/powerpoint/2010/main" val="9305426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effectLst>
                  <a:outerShdw blurRad="38100" dist="38100" dir="2700000" algn="tl">
                    <a:srgbClr val="000000">
                      <a:alpha val="43137"/>
                    </a:srgbClr>
                  </a:outerShdw>
                </a:effectLst>
              </a:rPr>
              <a:t>Leo Tolstoy on Art as Imitation (</a:t>
            </a:r>
            <a:r>
              <a:rPr lang="en-US" b="1" i="1" dirty="0" smtClean="0">
                <a:effectLst>
                  <a:outerShdw blurRad="38100" dist="38100" dir="2700000" algn="tl">
                    <a:srgbClr val="000000">
                      <a:alpha val="43137"/>
                    </a:srgbClr>
                  </a:outerShdw>
                </a:effectLst>
              </a:rPr>
              <a:t>Mimesis</a:t>
            </a:r>
            <a:r>
              <a:rPr lang="en-US" b="1" dirty="0" smtClean="0">
                <a:effectLst>
                  <a:outerShdw blurRad="38100" dist="38100" dir="2700000" algn="tl">
                    <a:srgbClr val="000000">
                      <a:alpha val="43137"/>
                    </a:srgbClr>
                  </a:outerShdw>
                </a:effectLst>
              </a:rPr>
              <a:t>)</a:t>
            </a:r>
            <a:endParaRPr lang="th-TH"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800" dirty="0" smtClean="0"/>
              <a:t>"What Is Art?" (Russian: </a:t>
            </a:r>
            <a:r>
              <a:rPr lang="en-US" sz="2800" dirty="0" err="1" smtClean="0"/>
              <a:t>Что</a:t>
            </a:r>
            <a:r>
              <a:rPr lang="en-US" sz="2800" dirty="0" smtClean="0"/>
              <a:t> </a:t>
            </a:r>
            <a:r>
              <a:rPr lang="en-US" sz="2800" dirty="0" err="1" smtClean="0"/>
              <a:t>такое</a:t>
            </a:r>
            <a:r>
              <a:rPr lang="en-US" sz="2800" dirty="0" smtClean="0"/>
              <a:t> </a:t>
            </a:r>
            <a:r>
              <a:rPr lang="en-US" sz="2800" dirty="0" err="1" smtClean="0"/>
              <a:t>искусство</a:t>
            </a:r>
            <a:r>
              <a:rPr lang="en-US" sz="2800" dirty="0" smtClean="0"/>
              <a:t>? [</a:t>
            </a:r>
            <a:r>
              <a:rPr lang="en-US" sz="2800" dirty="0" err="1" smtClean="0"/>
              <a:t>Chto</a:t>
            </a:r>
            <a:r>
              <a:rPr lang="en-US" sz="2800" dirty="0" smtClean="0"/>
              <a:t> </a:t>
            </a:r>
            <a:r>
              <a:rPr lang="en-US" sz="2800" dirty="0" err="1" smtClean="0"/>
              <a:t>takoye</a:t>
            </a:r>
            <a:r>
              <a:rPr lang="en-US" sz="2800" dirty="0" smtClean="0"/>
              <a:t> </a:t>
            </a:r>
            <a:r>
              <a:rPr lang="en-US" sz="2800" dirty="0" err="1" smtClean="0"/>
              <a:t>iskusstvo</a:t>
            </a:r>
            <a:r>
              <a:rPr lang="en-US" sz="2800" dirty="0" smtClean="0"/>
              <a:t>?]; 1897) is an essay by Leo Tolstoy in which he argues against numerous aesthetic theories which define art in terms of the good, truth, and especially beauty. </a:t>
            </a:r>
          </a:p>
          <a:p>
            <a:r>
              <a:rPr lang="en-US" sz="2800" dirty="0" smtClean="0"/>
              <a:t>In Tolstoy's opinion, art at the time was corrupt and decadent, and artists had been misled.</a:t>
            </a:r>
            <a:endParaRPr lang="th-TH" sz="2800" dirty="0"/>
          </a:p>
        </p:txBody>
      </p:sp>
    </p:spTree>
    <p:extLst>
      <p:ext uri="{BB962C8B-B14F-4D97-AF65-F5344CB8AC3E}">
        <p14:creationId xmlns:p14="http://schemas.microsoft.com/office/powerpoint/2010/main" val="9778774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Leo Tolstoy’s </a:t>
            </a:r>
            <a:r>
              <a:rPr lang="en-US" i="1" dirty="0"/>
              <a:t>What is Art?</a:t>
            </a:r>
            <a:r>
              <a:rPr lang="en-US" dirty="0"/>
              <a:t> (1896)</a:t>
            </a:r>
            <a:endParaRPr lang="th-TH" dirty="0"/>
          </a:p>
        </p:txBody>
      </p:sp>
      <p:sp>
        <p:nvSpPr>
          <p:cNvPr id="3" name="Content Placeholder 2"/>
          <p:cNvSpPr>
            <a:spLocks noGrp="1"/>
          </p:cNvSpPr>
          <p:nvPr>
            <p:ph idx="1"/>
          </p:nvPr>
        </p:nvSpPr>
        <p:spPr/>
        <p:txBody>
          <a:bodyPr/>
          <a:lstStyle/>
          <a:p>
            <a:r>
              <a:rPr lang="en-US" dirty="0"/>
              <a:t>Leo Tolstoy’s </a:t>
            </a:r>
            <a:r>
              <a:rPr lang="en-US" i="1" dirty="0"/>
              <a:t>What is Art?</a:t>
            </a:r>
            <a:r>
              <a:rPr lang="en-US" dirty="0"/>
              <a:t> (1896) is a treatise concerning the nature and purpose of art, describing how art can express moral values. </a:t>
            </a:r>
            <a:endParaRPr lang="en-US" dirty="0" smtClean="0"/>
          </a:p>
          <a:p>
            <a:r>
              <a:rPr lang="en-US" dirty="0" smtClean="0"/>
              <a:t>Tolstoy </a:t>
            </a:r>
            <a:r>
              <a:rPr lang="en-US" dirty="0"/>
              <a:t>does not define art in terms of its ability to express form and beauty, but instead defines art in terms of its ability to communicate concepts of morality. </a:t>
            </a:r>
            <a:endParaRPr lang="en-US" dirty="0" smtClean="0"/>
          </a:p>
          <a:p>
            <a:r>
              <a:rPr lang="en-US" dirty="0" smtClean="0"/>
              <a:t>For </a:t>
            </a:r>
            <a:r>
              <a:rPr lang="en-US" dirty="0"/>
              <a:t>Tolstoy, aesthetic values are defined by moral values.</a:t>
            </a:r>
            <a:endParaRPr lang="th-TH" dirty="0"/>
          </a:p>
        </p:txBody>
      </p:sp>
    </p:spTree>
    <p:extLst>
      <p:ext uri="{BB962C8B-B14F-4D97-AF65-F5344CB8AC3E}">
        <p14:creationId xmlns:p14="http://schemas.microsoft.com/office/powerpoint/2010/main" val="2067993655"/>
      </p:ext>
    </p:extLst>
  </p:cSld>
  <p:clrMapOvr>
    <a:masterClrMapping/>
  </p:clrMapOvr>
  <p:timing>
    <p:tnLst>
      <p:par>
        <p:cTn id="1" dur="indefinite" restart="never" nodeType="tmRoot"/>
      </p:par>
    </p:tnLst>
  </p:timing>
</p:sld>
</file>

<file path=ppt/theme/theme1.xml><?xml version="1.0" encoding="utf-8"?>
<a:theme xmlns:a="http://schemas.openxmlformats.org/drawingml/2006/main" name="dpu_template_46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dpu_template_460</Template>
  <TotalTime>451</TotalTime>
  <Words>702</Words>
  <Application>Microsoft Office PowerPoint</Application>
  <PresentationFormat>On-screen Show (4:3)</PresentationFormat>
  <Paragraphs>72</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dpu_template_460</vt:lpstr>
      <vt:lpstr>Theory of Art </vt:lpstr>
      <vt:lpstr>What is Art?</vt:lpstr>
      <vt:lpstr>PowerPoint Presentation</vt:lpstr>
      <vt:lpstr>PowerPoint Presentation</vt:lpstr>
      <vt:lpstr>Plato</vt:lpstr>
      <vt:lpstr>Plato on Art as Imitation (Mimesis)</vt:lpstr>
      <vt:lpstr>Aristotle on Art as Imitation (Mimesis)</vt:lpstr>
      <vt:lpstr>Leo Tolstoy on Art as Imitation (Mimesis)</vt:lpstr>
      <vt:lpstr>Leo Tolstoy’s What is Art? (1896)</vt:lpstr>
      <vt:lpstr>Art Theory</vt:lpstr>
      <vt:lpstr>Art as imitation of nature</vt:lpstr>
      <vt:lpstr>Art as expression of feelings</vt:lpstr>
      <vt:lpstr>Art as indirect moral cultivation</vt:lpstr>
      <vt:lpstr>Art as important type expression</vt:lpstr>
      <vt:lpstr>Art as expression of language</vt:lpstr>
      <vt:lpstr>Art as instrument for creating satisfaction </vt:lpstr>
      <vt:lpstr>Art as way-finding for truth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21</cp:revision>
  <dcterms:created xsi:type="dcterms:W3CDTF">2014-01-10T03:05:34Z</dcterms:created>
  <dcterms:modified xsi:type="dcterms:W3CDTF">2014-01-23T06:17:14Z</dcterms:modified>
</cp:coreProperties>
</file>