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1" r:id="rId4"/>
    <p:sldId id="272" r:id="rId5"/>
    <p:sldId id="286" r:id="rId6"/>
    <p:sldId id="273" r:id="rId7"/>
    <p:sldId id="274" r:id="rId8"/>
    <p:sldId id="275" r:id="rId9"/>
    <p:sldId id="276" r:id="rId10"/>
    <p:sldId id="277" r:id="rId11"/>
    <p:sldId id="278" r:id="rId12"/>
    <p:sldId id="279" r:id="rId13"/>
    <p:sldId id="287" r:id="rId14"/>
    <p:sldId id="280" r:id="rId15"/>
    <p:sldId id="288" r:id="rId16"/>
    <p:sldId id="281" r:id="rId17"/>
    <p:sldId id="283" r:id="rId18"/>
    <p:sldId id="285" r:id="rId19"/>
    <p:sldId id="282" r:id="rId20"/>
    <p:sldId id="270" r:id="rId21"/>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1" d="100"/>
          <a:sy n="71"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5677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3456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2798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600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7814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2736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8" name="Footer Placeholder 4"/>
          <p:cNvSpPr>
            <a:spLocks noGrp="1"/>
          </p:cNvSpPr>
          <p:nvPr>
            <p:ph type="ftr" sz="quarter" idx="11"/>
          </p:nvPr>
        </p:nvSpPr>
        <p:spPr/>
        <p:txBody>
          <a:bodyPr/>
          <a:lstStyle>
            <a:lvl1pPr>
              <a:defRPr/>
            </a:lvl1pPr>
          </a:lstStyle>
          <a:p>
            <a:endParaRPr lang="th-TH"/>
          </a:p>
        </p:txBody>
      </p:sp>
      <p:sp>
        <p:nvSpPr>
          <p:cNvPr id="9"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03393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4" name="Footer Placeholder 4"/>
          <p:cNvSpPr>
            <a:spLocks noGrp="1"/>
          </p:cNvSpPr>
          <p:nvPr>
            <p:ph type="ftr" sz="quarter" idx="11"/>
          </p:nvPr>
        </p:nvSpPr>
        <p:spPr/>
        <p:txBody>
          <a:bodyPr/>
          <a:lstStyle>
            <a:lvl1pPr>
              <a:defRPr/>
            </a:lvl1pPr>
          </a:lstStyle>
          <a:p>
            <a:endParaRPr lang="th-TH"/>
          </a:p>
        </p:txBody>
      </p:sp>
      <p:sp>
        <p:nvSpPr>
          <p:cNvPr id="5"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57244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3" name="Footer Placeholder 4"/>
          <p:cNvSpPr>
            <a:spLocks noGrp="1"/>
          </p:cNvSpPr>
          <p:nvPr>
            <p:ph type="ftr" sz="quarter" idx="11"/>
          </p:nvPr>
        </p:nvSpPr>
        <p:spPr/>
        <p:txBody>
          <a:bodyPr/>
          <a:lstStyle>
            <a:lvl1pPr>
              <a:defRPr/>
            </a:lvl1pPr>
          </a:lstStyle>
          <a:p>
            <a:endParaRPr lang="th-TH"/>
          </a:p>
        </p:txBody>
      </p:sp>
      <p:sp>
        <p:nvSpPr>
          <p:cNvPr id="4"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45380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42617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50376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65FCAFF2-17F5-4430-89AD-3468BA66642B}"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cs typeface="Angsana New" pitchFamily="18" charset="-34"/>
        </a:defRPr>
      </a:lvl2pPr>
      <a:lvl3pPr algn="ctr" rtl="0" eaLnBrk="1" fontAlgn="base" hangingPunct="1">
        <a:spcBef>
          <a:spcPct val="0"/>
        </a:spcBef>
        <a:spcAft>
          <a:spcPct val="0"/>
        </a:spcAft>
        <a:defRPr sz="4400">
          <a:solidFill>
            <a:schemeClr val="tx1"/>
          </a:solidFill>
          <a:latin typeface="Calibri" pitchFamily="34" charset="0"/>
          <a:cs typeface="Angsana New" pitchFamily="18" charset="-34"/>
        </a:defRPr>
      </a:lvl3pPr>
      <a:lvl4pPr algn="ctr" rtl="0" eaLnBrk="1" fontAlgn="base" hangingPunct="1">
        <a:spcBef>
          <a:spcPct val="0"/>
        </a:spcBef>
        <a:spcAft>
          <a:spcPct val="0"/>
        </a:spcAft>
        <a:defRPr sz="4400">
          <a:solidFill>
            <a:schemeClr val="tx1"/>
          </a:solidFill>
          <a:latin typeface="Calibri" pitchFamily="34" charset="0"/>
          <a:cs typeface="Angsana New" pitchFamily="18" charset="-34"/>
        </a:defRPr>
      </a:lvl4pPr>
      <a:lvl5pPr algn="ctr" rtl="0" eaLnBrk="1" fontAlgn="base" hangingPunct="1">
        <a:spcBef>
          <a:spcPct val="0"/>
        </a:spcBef>
        <a:spcAft>
          <a:spcPct val="0"/>
        </a:spcAft>
        <a:defRPr sz="4400">
          <a:solidFill>
            <a:schemeClr val="tx1"/>
          </a:solidFill>
          <a:latin typeface="Calibri" pitchFamily="34" charset="0"/>
          <a:cs typeface="Angsana New" pitchFamily="18" charset="-34"/>
        </a:defRPr>
      </a:lvl5pPr>
      <a:lvl6pPr marL="457200" algn="ctr" rtl="0" eaLnBrk="1" fontAlgn="base" hangingPunct="1">
        <a:spcBef>
          <a:spcPct val="0"/>
        </a:spcBef>
        <a:spcAft>
          <a:spcPct val="0"/>
        </a:spcAft>
        <a:defRPr sz="4400">
          <a:solidFill>
            <a:schemeClr val="tx1"/>
          </a:solidFill>
          <a:latin typeface="Calibri" pitchFamily="34" charset="0"/>
          <a:cs typeface="Angsana New" pitchFamily="18" charset="-34"/>
        </a:defRPr>
      </a:lvl6pPr>
      <a:lvl7pPr marL="914400" algn="ctr" rtl="0" eaLnBrk="1" fontAlgn="base" hangingPunct="1">
        <a:spcBef>
          <a:spcPct val="0"/>
        </a:spcBef>
        <a:spcAft>
          <a:spcPct val="0"/>
        </a:spcAft>
        <a:defRPr sz="4400">
          <a:solidFill>
            <a:schemeClr val="tx1"/>
          </a:solidFill>
          <a:latin typeface="Calibri" pitchFamily="34" charset="0"/>
          <a:cs typeface="Angsana New" pitchFamily="18" charset="-34"/>
        </a:defRPr>
      </a:lvl7pPr>
      <a:lvl8pPr marL="1371600" algn="ctr" rtl="0" eaLnBrk="1" fontAlgn="base" hangingPunct="1">
        <a:spcBef>
          <a:spcPct val="0"/>
        </a:spcBef>
        <a:spcAft>
          <a:spcPct val="0"/>
        </a:spcAft>
        <a:defRPr sz="4400">
          <a:solidFill>
            <a:schemeClr val="tx1"/>
          </a:solidFill>
          <a:latin typeface="Calibri" pitchFamily="34" charset="0"/>
          <a:cs typeface="Angsana New" pitchFamily="18" charset="-34"/>
        </a:defRPr>
      </a:lvl8pPr>
      <a:lvl9pPr marL="1828800" algn="ctr" rtl="0" eaLnBrk="1" fontAlgn="base" hangingPunct="1">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2348880"/>
            <a:ext cx="5614392" cy="2736304"/>
          </a:xfrm>
        </p:spPr>
        <p:txBody>
          <a:bodyPr/>
          <a:lstStyle/>
          <a:p>
            <a:r>
              <a:rPr lang="en-US" sz="8000" dirty="0" smtClean="0"/>
              <a:t>Purpose of Art</a:t>
            </a:r>
            <a:r>
              <a:rPr lang="en-US" dirty="0" smtClean="0"/>
              <a:t/>
            </a:r>
            <a:br>
              <a:rPr lang="en-US" dirty="0" smtClean="0"/>
            </a:br>
            <a:endParaRPr lang="th-TH" dirty="0"/>
          </a:p>
        </p:txBody>
      </p:sp>
      <p:sp>
        <p:nvSpPr>
          <p:cNvPr id="3" name="Subtitle 2"/>
          <p:cNvSpPr>
            <a:spLocks noGrp="1"/>
          </p:cNvSpPr>
          <p:nvPr>
            <p:ph type="subTitle" idx="1"/>
          </p:nvPr>
        </p:nvSpPr>
        <p:spPr>
          <a:xfrm>
            <a:off x="2123728" y="4135590"/>
            <a:ext cx="6400800" cy="1752600"/>
          </a:xfrm>
        </p:spPr>
        <p:txBody>
          <a:bodyPr/>
          <a:lstStyle/>
          <a:p>
            <a:endParaRPr lang="en-US" dirty="0" smtClean="0"/>
          </a:p>
          <a:p>
            <a:pPr algn="r"/>
            <a:r>
              <a:rPr lang="en-US" dirty="0" err="1" smtClean="0"/>
              <a:t>P.M.Somphong</a:t>
            </a:r>
            <a:r>
              <a:rPr lang="en-US" dirty="0" smtClean="0"/>
              <a:t>  </a:t>
            </a:r>
            <a:r>
              <a:rPr lang="en-US" dirty="0" err="1" smtClean="0"/>
              <a:t>Santacitto</a:t>
            </a:r>
            <a:endParaRPr lang="th-TH" dirty="0"/>
          </a:p>
        </p:txBody>
      </p:sp>
      <p:sp>
        <p:nvSpPr>
          <p:cNvPr id="4" name="TextBox 3"/>
          <p:cNvSpPr txBox="1"/>
          <p:nvPr/>
        </p:nvSpPr>
        <p:spPr>
          <a:xfrm>
            <a:off x="7325452" y="5888190"/>
            <a:ext cx="1835696"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smtClean="0"/>
          </a:p>
          <a:p>
            <a:endParaRPr lang="th-TH" dirty="0"/>
          </a:p>
        </p:txBody>
      </p:sp>
    </p:spTree>
    <p:extLst>
      <p:ext uri="{BB962C8B-B14F-4D97-AF65-F5344CB8AC3E}">
        <p14:creationId xmlns:p14="http://schemas.microsoft.com/office/powerpoint/2010/main" val="427798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a:xfrm>
            <a:off x="539552" y="1412776"/>
            <a:ext cx="8229600" cy="4525963"/>
          </a:xfrm>
        </p:spPr>
        <p:txBody>
          <a:bodyPr/>
          <a:lstStyle/>
          <a:p>
            <a:r>
              <a:rPr lang="en-US" sz="2400" dirty="0" smtClean="0"/>
              <a:t>"[</a:t>
            </a:r>
            <a:r>
              <a:rPr lang="en-US" sz="2400" dirty="0"/>
              <a:t>Art is a set of] </a:t>
            </a:r>
            <a:r>
              <a:rPr lang="en-US" sz="2400" dirty="0" err="1"/>
              <a:t>artefacts</a:t>
            </a:r>
            <a:r>
              <a:rPr lang="en-US" sz="2400" dirty="0"/>
              <a:t> or images with symbolic meanings as a means of communication." -Steve </a:t>
            </a:r>
            <a:r>
              <a:rPr lang="en-US" sz="2400" dirty="0" err="1"/>
              <a:t>Mithen</a:t>
            </a:r>
            <a:endParaRPr lang="en-US" sz="2400" dirty="0"/>
          </a:p>
          <a:p>
            <a:r>
              <a:rPr lang="en-US" sz="2400" b="1" dirty="0"/>
              <a:t>Art as entertainment. </a:t>
            </a:r>
            <a:endParaRPr lang="en-US" sz="2400" b="1" dirty="0" smtClean="0"/>
          </a:p>
          <a:p>
            <a:r>
              <a:rPr lang="en-US" sz="2400" dirty="0" smtClean="0"/>
              <a:t>Art </a:t>
            </a:r>
            <a:r>
              <a:rPr lang="en-US" sz="2400" dirty="0"/>
              <a:t>may seek to bring about a particular emotion or mood, for the purpose of relaxing or entertaining the viewer. </a:t>
            </a:r>
            <a:endParaRPr lang="en-US" sz="2400" dirty="0" smtClean="0"/>
          </a:p>
          <a:p>
            <a:r>
              <a:rPr lang="en-US" sz="2400" dirty="0" smtClean="0"/>
              <a:t>This </a:t>
            </a:r>
            <a:r>
              <a:rPr lang="en-US" sz="2400" dirty="0"/>
              <a:t>is often the function of the art industries of Motion Pictures and Video </a:t>
            </a:r>
            <a:r>
              <a:rPr lang="en-US" sz="2400" dirty="0" smtClean="0"/>
              <a:t>Games.</a:t>
            </a:r>
          </a:p>
          <a:p>
            <a:r>
              <a:rPr lang="en-US" sz="2400" dirty="0" smtClean="0"/>
              <a:t>The </a:t>
            </a:r>
            <a:r>
              <a:rPr lang="en-US" sz="2400" dirty="0" err="1"/>
              <a:t>Avante-Garde</a:t>
            </a:r>
            <a:r>
              <a:rPr lang="en-US" sz="2400" dirty="0"/>
              <a:t>. Art for political change. One of the defining functions of early twentieth-century art has been to use visual images to bring about political change. </a:t>
            </a:r>
            <a:endParaRPr lang="en-US" sz="2400" dirty="0" smtClean="0"/>
          </a:p>
          <a:p>
            <a:r>
              <a:rPr lang="en-US" sz="2400" dirty="0" smtClean="0"/>
              <a:t>Art </a:t>
            </a:r>
            <a:r>
              <a:rPr lang="en-US" sz="2400" dirty="0"/>
              <a:t>movements that had this goal—Dadaism, Surrealism, Russian Constructivism, and Abstract Expressionism, among others—are collectively referred to as the </a:t>
            </a:r>
            <a:r>
              <a:rPr lang="en-US" sz="2400" dirty="0" err="1"/>
              <a:t>avante-garde</a:t>
            </a:r>
            <a:r>
              <a:rPr lang="en-US" sz="2400" dirty="0"/>
              <a:t> arts.</a:t>
            </a:r>
            <a:endParaRPr lang="th-TH" sz="2400" dirty="0"/>
          </a:p>
        </p:txBody>
      </p:sp>
    </p:spTree>
    <p:extLst>
      <p:ext uri="{BB962C8B-B14F-4D97-AF65-F5344CB8AC3E}">
        <p14:creationId xmlns:p14="http://schemas.microsoft.com/office/powerpoint/2010/main" val="285686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sz="2400" dirty="0"/>
              <a:t>"By contrast, the realistic attitude, inspired by positivism, from Saint Thomas Aquinas to Anatole France, clearly seems to me to be hostile to any intellectual or moral advancement. </a:t>
            </a:r>
            <a:r>
              <a:rPr lang="en-US" sz="2400" dirty="0" smtClean="0"/>
              <a:t>I </a:t>
            </a:r>
            <a:r>
              <a:rPr lang="en-US" sz="2400" dirty="0"/>
              <a:t>loathe it, for it is made up of mediocrity, hate, and dull </a:t>
            </a:r>
            <a:r>
              <a:rPr lang="en-US" sz="2400" dirty="0" smtClean="0"/>
              <a:t>conceit. It </a:t>
            </a:r>
            <a:r>
              <a:rPr lang="en-US" sz="2400" dirty="0"/>
              <a:t>is this attitude which today gives birth to these ridiculous books, these insulting plays. It constantly feeds on and derives strength from the newspapers and stultifies both science and art by assiduously flattering the lowest of tastes; clarity bordering on stupidity, a dog's life</a:t>
            </a:r>
            <a:r>
              <a:rPr lang="en-US" sz="2400" dirty="0" smtClean="0"/>
              <a:t>.“</a:t>
            </a:r>
          </a:p>
          <a:p>
            <a:endParaRPr lang="en-US" sz="2400" dirty="0" smtClean="0"/>
          </a:p>
          <a:p>
            <a:pPr lvl="1" algn="r"/>
            <a:r>
              <a:rPr lang="en-US" sz="2000" dirty="0" smtClean="0"/>
              <a:t>André </a:t>
            </a:r>
            <a:r>
              <a:rPr lang="en-US" sz="2000" dirty="0"/>
              <a:t>Breton (Surrealism)</a:t>
            </a:r>
            <a:endParaRPr lang="th-TH" sz="2000" dirty="0"/>
          </a:p>
        </p:txBody>
      </p:sp>
    </p:spTree>
    <p:extLst>
      <p:ext uri="{BB962C8B-B14F-4D97-AF65-F5344CB8AC3E}">
        <p14:creationId xmlns:p14="http://schemas.microsoft.com/office/powerpoint/2010/main" val="2555631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a "free zone</a:t>
            </a:r>
            <a:r>
              <a:rPr lang="en-US" dirty="0" smtClean="0"/>
              <a:t>"</a:t>
            </a:r>
            <a:endParaRPr lang="th-TH" dirty="0"/>
          </a:p>
        </p:txBody>
      </p:sp>
      <p:sp>
        <p:nvSpPr>
          <p:cNvPr id="3" name="Content Placeholder 2"/>
          <p:cNvSpPr>
            <a:spLocks noGrp="1"/>
          </p:cNvSpPr>
          <p:nvPr>
            <p:ph idx="1"/>
          </p:nvPr>
        </p:nvSpPr>
        <p:spPr/>
        <p:txBody>
          <a:bodyPr/>
          <a:lstStyle/>
          <a:p>
            <a:r>
              <a:rPr lang="en-US" sz="2800" dirty="0" smtClean="0"/>
              <a:t>Art </a:t>
            </a:r>
            <a:r>
              <a:rPr lang="en-US" sz="2800" dirty="0"/>
              <a:t>as a "free zone", removed from the action of the social censure. </a:t>
            </a:r>
            <a:endParaRPr lang="en-US" sz="2800" dirty="0" smtClean="0"/>
          </a:p>
          <a:p>
            <a:r>
              <a:rPr lang="en-US" sz="2800" dirty="0" smtClean="0"/>
              <a:t>Unlike </a:t>
            </a:r>
            <a:r>
              <a:rPr lang="en-US" sz="2800" dirty="0"/>
              <a:t>the avant-garde movements, which wanted to erase cultural differences in order to produce new universal values, contemporary art has enhanced its tolerance towards cultural differences as well as its critical and liberating functions (social inquiry, activism, subversion, deconstruction...), becoming a more open place for research and experimentation.</a:t>
            </a:r>
          </a:p>
          <a:p>
            <a:endParaRPr lang="en-US" sz="2800" dirty="0"/>
          </a:p>
        </p:txBody>
      </p:sp>
    </p:spTree>
    <p:extLst>
      <p:ext uri="{BB962C8B-B14F-4D97-AF65-F5344CB8AC3E}">
        <p14:creationId xmlns:p14="http://schemas.microsoft.com/office/powerpoint/2010/main" val="1349618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Art for social inquiry, subversion and/or anarchy.</a:t>
            </a:r>
            <a:endParaRPr lang="th-TH" sz="3200" dirty="0"/>
          </a:p>
        </p:txBody>
      </p:sp>
      <p:sp>
        <p:nvSpPr>
          <p:cNvPr id="3" name="Content Placeholder 2"/>
          <p:cNvSpPr>
            <a:spLocks noGrp="1"/>
          </p:cNvSpPr>
          <p:nvPr>
            <p:ph idx="1"/>
          </p:nvPr>
        </p:nvSpPr>
        <p:spPr/>
        <p:txBody>
          <a:bodyPr/>
          <a:lstStyle/>
          <a:p>
            <a:r>
              <a:rPr lang="en-US" sz="2800" dirty="0"/>
              <a:t>Art for social inquiry, subversion and/or anarchy. </a:t>
            </a:r>
            <a:endParaRPr lang="en-US" sz="2800" dirty="0" smtClean="0"/>
          </a:p>
          <a:p>
            <a:r>
              <a:rPr lang="en-US" sz="2800" dirty="0" smtClean="0"/>
              <a:t>While </a:t>
            </a:r>
            <a:r>
              <a:rPr lang="en-US" sz="2800" dirty="0"/>
              <a:t>similar to art for political change, subversive or </a:t>
            </a:r>
            <a:r>
              <a:rPr lang="en-US" sz="2800" dirty="0" err="1"/>
              <a:t>deconstructivist</a:t>
            </a:r>
            <a:r>
              <a:rPr lang="en-US" sz="2800" dirty="0"/>
              <a:t> art may seek to question aspects of society without any specific political goal. </a:t>
            </a:r>
            <a:endParaRPr lang="en-US" sz="2800" dirty="0" smtClean="0"/>
          </a:p>
          <a:p>
            <a:r>
              <a:rPr lang="en-US" sz="2800" dirty="0" smtClean="0"/>
              <a:t>In </a:t>
            </a:r>
            <a:r>
              <a:rPr lang="en-US" sz="2800" dirty="0"/>
              <a:t>this case, the function of art may be simply to criticize some aspect of society.</a:t>
            </a:r>
          </a:p>
          <a:p>
            <a:endParaRPr lang="th-TH" dirty="0"/>
          </a:p>
        </p:txBody>
      </p:sp>
    </p:spTree>
    <p:extLst>
      <p:ext uri="{BB962C8B-B14F-4D97-AF65-F5344CB8AC3E}">
        <p14:creationId xmlns:p14="http://schemas.microsoft.com/office/powerpoint/2010/main" val="4045748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sz="2800" dirty="0" smtClean="0"/>
              <a:t>Graffiti </a:t>
            </a:r>
            <a:r>
              <a:rPr lang="en-US" sz="2800" dirty="0"/>
              <a:t>art and other types of street art are graphics and images that are spray-painted or </a:t>
            </a:r>
            <a:r>
              <a:rPr lang="en-US" sz="2800" dirty="0" err="1"/>
              <a:t>stencilled</a:t>
            </a:r>
            <a:r>
              <a:rPr lang="en-US" sz="2800" dirty="0"/>
              <a:t> on publicly viewable walls, buildings, buses, trains, and bridges, usually without permission. Certain art forms, such as graffiti, may also be illegal when they break laws (in this case vandalism</a:t>
            </a:r>
            <a:r>
              <a:rPr lang="en-US" sz="2800" dirty="0" smtClean="0"/>
              <a:t>).</a:t>
            </a:r>
            <a:endParaRPr lang="en-US" sz="2800" dirty="0"/>
          </a:p>
        </p:txBody>
      </p:sp>
    </p:spTree>
    <p:extLst>
      <p:ext uri="{BB962C8B-B14F-4D97-AF65-F5344CB8AC3E}">
        <p14:creationId xmlns:p14="http://schemas.microsoft.com/office/powerpoint/2010/main" val="4006763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for social </a:t>
            </a:r>
            <a:r>
              <a:rPr lang="en-US" dirty="0" smtClean="0"/>
              <a:t>causes </a:t>
            </a:r>
            <a:endParaRPr lang="th-TH" dirty="0"/>
          </a:p>
        </p:txBody>
      </p:sp>
      <p:sp>
        <p:nvSpPr>
          <p:cNvPr id="3" name="Content Placeholder 2"/>
          <p:cNvSpPr>
            <a:spLocks noGrp="1"/>
          </p:cNvSpPr>
          <p:nvPr>
            <p:ph idx="1"/>
          </p:nvPr>
        </p:nvSpPr>
        <p:spPr/>
        <p:txBody>
          <a:bodyPr/>
          <a:lstStyle/>
          <a:p>
            <a:r>
              <a:rPr lang="en-US" sz="2400" dirty="0" smtClean="0"/>
              <a:t>Art </a:t>
            </a:r>
            <a:r>
              <a:rPr lang="en-US" sz="2400" dirty="0"/>
              <a:t>can be used to raise awareness for a large variety of causes. A number of art activities were aimed at raising awareness of </a:t>
            </a:r>
            <a:r>
              <a:rPr lang="en-US" sz="2400" dirty="0" smtClean="0"/>
              <a:t>autism, </a:t>
            </a:r>
            <a:r>
              <a:rPr lang="en-US" sz="2400" dirty="0" err="1" smtClean="0"/>
              <a:t>cancer,human</a:t>
            </a:r>
            <a:r>
              <a:rPr lang="en-US" sz="2400" dirty="0" smtClean="0"/>
              <a:t> trafficking, and </a:t>
            </a:r>
            <a:r>
              <a:rPr lang="en-US" sz="2400" dirty="0"/>
              <a:t>a variety of other topics, such as ocean </a:t>
            </a:r>
            <a:r>
              <a:rPr lang="en-US" sz="2400" dirty="0" smtClean="0"/>
              <a:t>conservation, human </a:t>
            </a:r>
            <a:r>
              <a:rPr lang="en-US" sz="2400" dirty="0"/>
              <a:t>rights in </a:t>
            </a:r>
            <a:r>
              <a:rPr lang="en-US" sz="2400" dirty="0" smtClean="0"/>
              <a:t>Darfur, murdered </a:t>
            </a:r>
            <a:r>
              <a:rPr lang="en-US" sz="2400" dirty="0"/>
              <a:t>and missing Aboriginal </a:t>
            </a:r>
            <a:r>
              <a:rPr lang="en-US" sz="2400" dirty="0" smtClean="0"/>
              <a:t>women, elder abuse, and pollution. </a:t>
            </a:r>
          </a:p>
          <a:p>
            <a:r>
              <a:rPr lang="en-US" sz="2400" dirty="0" err="1" smtClean="0"/>
              <a:t>Trashion</a:t>
            </a:r>
            <a:r>
              <a:rPr lang="en-US" sz="2400" dirty="0"/>
              <a:t>, using trash to make fashion, practiced by artists such as Marina </a:t>
            </a:r>
            <a:r>
              <a:rPr lang="en-US" sz="2400" dirty="0" err="1"/>
              <a:t>DeBris</a:t>
            </a:r>
            <a:r>
              <a:rPr lang="en-US" sz="2400" dirty="0"/>
              <a:t> is one example of using art to raise awareness about pollution.</a:t>
            </a:r>
            <a:endParaRPr lang="th-TH" sz="2400" dirty="0"/>
          </a:p>
          <a:p>
            <a:endParaRPr lang="th-TH" sz="2400" dirty="0"/>
          </a:p>
        </p:txBody>
      </p:sp>
    </p:spTree>
    <p:extLst>
      <p:ext uri="{BB962C8B-B14F-4D97-AF65-F5344CB8AC3E}">
        <p14:creationId xmlns:p14="http://schemas.microsoft.com/office/powerpoint/2010/main" val="516398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Art for psychological and healing purposes.</a:t>
            </a:r>
            <a:endParaRPr lang="th-TH" sz="3600" dirty="0"/>
          </a:p>
        </p:txBody>
      </p:sp>
      <p:sp>
        <p:nvSpPr>
          <p:cNvPr id="3" name="Content Placeholder 2"/>
          <p:cNvSpPr>
            <a:spLocks noGrp="1"/>
          </p:cNvSpPr>
          <p:nvPr>
            <p:ph idx="1"/>
          </p:nvPr>
        </p:nvSpPr>
        <p:spPr>
          <a:xfrm>
            <a:off x="467544" y="1340768"/>
            <a:ext cx="8229600" cy="4525963"/>
          </a:xfrm>
        </p:spPr>
        <p:txBody>
          <a:bodyPr/>
          <a:lstStyle/>
          <a:p>
            <a:pPr algn="thaiDist"/>
            <a:r>
              <a:rPr lang="en-US" sz="2400" dirty="0"/>
              <a:t>Marina </a:t>
            </a:r>
            <a:r>
              <a:rPr lang="en-US" sz="2400" dirty="0" err="1"/>
              <a:t>DeBris</a:t>
            </a:r>
            <a:r>
              <a:rPr lang="en-US" sz="2400" dirty="0"/>
              <a:t> dress made of trash from the beach</a:t>
            </a:r>
          </a:p>
          <a:p>
            <a:pPr algn="thaiDist"/>
            <a:r>
              <a:rPr lang="en-US" sz="2400" dirty="0"/>
              <a:t>Art for psychological and healing purposes. Art is also used by art therapists, psychotherapists and clinical psychologists as art therapy. </a:t>
            </a:r>
            <a:endParaRPr lang="en-US" sz="2400" dirty="0" smtClean="0"/>
          </a:p>
          <a:p>
            <a:pPr algn="thaiDist"/>
            <a:r>
              <a:rPr lang="en-US" sz="2400" dirty="0" smtClean="0"/>
              <a:t>The </a:t>
            </a:r>
            <a:r>
              <a:rPr lang="en-US" sz="2400" dirty="0"/>
              <a:t>Diagnostic Drawing Series, for example, is used to determine the personality and emotional functioning of a patient. </a:t>
            </a:r>
            <a:endParaRPr lang="en-US" sz="2400" dirty="0" smtClean="0"/>
          </a:p>
          <a:p>
            <a:pPr algn="thaiDist"/>
            <a:r>
              <a:rPr lang="en-US" sz="2400" dirty="0" smtClean="0"/>
              <a:t>The </a:t>
            </a:r>
            <a:r>
              <a:rPr lang="en-US" sz="2400" dirty="0"/>
              <a:t>end product is not the principal goal in this case, but rather a process of healing, through creative acts, is sought. </a:t>
            </a:r>
            <a:endParaRPr lang="en-US" sz="2400" dirty="0" smtClean="0"/>
          </a:p>
          <a:p>
            <a:pPr algn="thaiDist"/>
            <a:r>
              <a:rPr lang="en-US" sz="2400" dirty="0" smtClean="0"/>
              <a:t>The </a:t>
            </a:r>
            <a:r>
              <a:rPr lang="en-US" sz="2400" dirty="0"/>
              <a:t>resultant piece of artwork may also offer insight into the troubles experienced by the subject and may suggest suitable approaches to be used in more conventional forms of psychiatric therapy</a:t>
            </a:r>
            <a:r>
              <a:rPr lang="en-US" sz="2400" dirty="0" smtClean="0"/>
              <a:t>.</a:t>
            </a:r>
            <a:endParaRPr lang="en-US" sz="2400" dirty="0"/>
          </a:p>
        </p:txBody>
      </p:sp>
    </p:spTree>
    <p:extLst>
      <p:ext uri="{BB962C8B-B14F-4D97-AF65-F5344CB8AC3E}">
        <p14:creationId xmlns:p14="http://schemas.microsoft.com/office/powerpoint/2010/main" val="1782656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Art for propaganda, or commercialism.</a:t>
            </a:r>
            <a:endParaRPr lang="th-TH" sz="4000" dirty="0"/>
          </a:p>
        </p:txBody>
      </p:sp>
      <p:sp>
        <p:nvSpPr>
          <p:cNvPr id="3" name="Content Placeholder 2"/>
          <p:cNvSpPr>
            <a:spLocks noGrp="1"/>
          </p:cNvSpPr>
          <p:nvPr>
            <p:ph idx="1"/>
          </p:nvPr>
        </p:nvSpPr>
        <p:spPr/>
        <p:txBody>
          <a:bodyPr/>
          <a:lstStyle/>
          <a:p>
            <a:r>
              <a:rPr lang="en-US" sz="2800" dirty="0" smtClean="0"/>
              <a:t>Art </a:t>
            </a:r>
            <a:r>
              <a:rPr lang="en-US" sz="2800" dirty="0"/>
              <a:t>is often utilized as a form of propaganda, and thus can be used to subtly influence popular conceptions or mood. </a:t>
            </a:r>
            <a:endParaRPr lang="en-US" sz="2800" dirty="0" smtClean="0"/>
          </a:p>
          <a:p>
            <a:r>
              <a:rPr lang="en-US" sz="2800" dirty="0" smtClean="0"/>
              <a:t>In </a:t>
            </a:r>
            <a:r>
              <a:rPr lang="en-US" sz="2800" dirty="0"/>
              <a:t>a similar way, art that tries to sell a product also influences mood and emotion. </a:t>
            </a:r>
            <a:endParaRPr lang="en-US" sz="2800" dirty="0" smtClean="0"/>
          </a:p>
          <a:p>
            <a:r>
              <a:rPr lang="en-US" sz="2800" dirty="0" smtClean="0"/>
              <a:t>In </a:t>
            </a:r>
            <a:r>
              <a:rPr lang="en-US" sz="2800" dirty="0"/>
              <a:t>both cases, the purpose of art here is to subtly manipulate the viewer into a particular emotional or psychological response toward a particular idea or object.</a:t>
            </a:r>
          </a:p>
          <a:p>
            <a:endParaRPr lang="th-TH" sz="2800" dirty="0"/>
          </a:p>
        </p:txBody>
      </p:sp>
    </p:spTree>
    <p:extLst>
      <p:ext uri="{BB962C8B-B14F-4D97-AF65-F5344CB8AC3E}">
        <p14:creationId xmlns:p14="http://schemas.microsoft.com/office/powerpoint/2010/main" val="2595243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a fitness indicator.</a:t>
            </a:r>
            <a:endParaRPr lang="th-TH" dirty="0"/>
          </a:p>
        </p:txBody>
      </p:sp>
      <p:sp>
        <p:nvSpPr>
          <p:cNvPr id="3" name="Content Placeholder 2"/>
          <p:cNvSpPr>
            <a:spLocks noGrp="1"/>
          </p:cNvSpPr>
          <p:nvPr>
            <p:ph idx="1"/>
          </p:nvPr>
        </p:nvSpPr>
        <p:spPr>
          <a:xfrm>
            <a:off x="539552" y="1268760"/>
            <a:ext cx="8229600" cy="4525963"/>
          </a:xfrm>
        </p:spPr>
        <p:txBody>
          <a:bodyPr/>
          <a:lstStyle/>
          <a:p>
            <a:r>
              <a:rPr lang="en-US" sz="2500" dirty="0" smtClean="0"/>
              <a:t>It </a:t>
            </a:r>
            <a:r>
              <a:rPr lang="en-US" sz="2500" dirty="0"/>
              <a:t>has been argued that the ability of the human brain by far exceeds what was needed for survival in the ancestral environment. </a:t>
            </a:r>
            <a:endParaRPr lang="en-US" sz="2500" dirty="0" smtClean="0"/>
          </a:p>
          <a:p>
            <a:r>
              <a:rPr lang="en-US" sz="2500" dirty="0" smtClean="0"/>
              <a:t>One </a:t>
            </a:r>
            <a:r>
              <a:rPr lang="en-US" sz="2500" dirty="0"/>
              <a:t>evolutionary psychology explanation for this is that the human brain and associated traits (such as artistic ability and creativity) are the human equivalent of the peacock's tail. </a:t>
            </a:r>
            <a:endParaRPr lang="en-US" sz="2500" dirty="0" smtClean="0"/>
          </a:p>
          <a:p>
            <a:r>
              <a:rPr lang="en-US" sz="2500" dirty="0" smtClean="0"/>
              <a:t>The </a:t>
            </a:r>
            <a:r>
              <a:rPr lang="en-US" sz="2500" dirty="0"/>
              <a:t>purpose of the male peacock's extravagant tail has been argued to be to attract females (see also </a:t>
            </a:r>
            <a:r>
              <a:rPr lang="en-US" sz="2500" dirty="0" err="1"/>
              <a:t>Fisherian</a:t>
            </a:r>
            <a:r>
              <a:rPr lang="en-US" sz="2500" dirty="0"/>
              <a:t> runaway and handicap principle</a:t>
            </a:r>
            <a:r>
              <a:rPr lang="en-US" sz="2500" dirty="0" smtClean="0"/>
              <a:t>).</a:t>
            </a:r>
          </a:p>
          <a:p>
            <a:r>
              <a:rPr lang="en-US" sz="2500" dirty="0" smtClean="0"/>
              <a:t> </a:t>
            </a:r>
            <a:r>
              <a:rPr lang="en-US" sz="2500" dirty="0"/>
              <a:t>According to this theory superior execution of art was evolutionary important because it attracted mates</a:t>
            </a:r>
            <a:r>
              <a:rPr lang="en-US" sz="2500" dirty="0" smtClean="0"/>
              <a:t>.</a:t>
            </a:r>
            <a:endParaRPr lang="th-TH" sz="2500" dirty="0"/>
          </a:p>
        </p:txBody>
      </p:sp>
    </p:spTree>
    <p:extLst>
      <p:ext uri="{BB962C8B-B14F-4D97-AF65-F5344CB8AC3E}">
        <p14:creationId xmlns:p14="http://schemas.microsoft.com/office/powerpoint/2010/main" val="2165432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sz="2800" dirty="0"/>
              <a:t>The functions of art described above are not mutually exclusive, as many of them may overlap</a:t>
            </a:r>
            <a:r>
              <a:rPr lang="en-US" sz="2800" dirty="0" smtClean="0"/>
              <a:t>.</a:t>
            </a:r>
          </a:p>
          <a:p>
            <a:r>
              <a:rPr lang="en-US" sz="2800" dirty="0" smtClean="0"/>
              <a:t> </a:t>
            </a:r>
            <a:r>
              <a:rPr lang="en-US" sz="2800" dirty="0"/>
              <a:t>For example, art for the purpose of entertainment may also seek to sell a product, i.e. the movie or video game.</a:t>
            </a:r>
            <a:endParaRPr lang="th-TH" sz="2800" dirty="0"/>
          </a:p>
          <a:p>
            <a:endParaRPr lang="th-TH" dirty="0"/>
          </a:p>
        </p:txBody>
      </p:sp>
    </p:spTree>
    <p:extLst>
      <p:ext uri="{BB962C8B-B14F-4D97-AF65-F5344CB8AC3E}">
        <p14:creationId xmlns:p14="http://schemas.microsoft.com/office/powerpoint/2010/main" val="2939574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a:t>
            </a:r>
            <a:r>
              <a:rPr lang="en-US" b="1" dirty="0" smtClean="0">
                <a:effectLst>
                  <a:outerShdw blurRad="38100" dist="38100" dir="2700000" algn="tl">
                    <a:srgbClr val="000000">
                      <a:alpha val="43137"/>
                    </a:srgbClr>
                  </a:outerShdw>
                </a:effectLst>
              </a:rPr>
              <a:t>Types of Art </a:t>
            </a:r>
            <a:r>
              <a:rPr lang="en-US" b="1" dirty="0" smtClean="0">
                <a:effectLst>
                  <a:outerShdw blurRad="38100" dist="38100" dir="2700000" algn="tl">
                    <a:srgbClr val="000000">
                      <a:alpha val="43137"/>
                    </a:srgbClr>
                  </a:outerShdw>
                </a:effectLst>
              </a:rPr>
              <a:t>Purposes</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51512" y="1518629"/>
            <a:ext cx="3960440" cy="4525963"/>
          </a:xfrm>
        </p:spPr>
        <p:txBody>
          <a:bodyPr/>
          <a:lstStyle/>
          <a:p>
            <a:pPr marL="0" indent="0">
              <a:buNone/>
            </a:pPr>
            <a:r>
              <a:rPr lang="en-US" sz="2800" dirty="0" smtClean="0"/>
              <a:t>2. Motivated Purpose</a:t>
            </a:r>
            <a:endParaRPr lang="en-US" sz="2800" dirty="0" smtClean="0"/>
          </a:p>
          <a:p>
            <a:pPr marL="914400" lvl="1" indent="-514350">
              <a:buFont typeface="+mj-lt"/>
              <a:buAutoNum type="arabicPeriod"/>
            </a:pPr>
            <a:endParaRPr lang="en-US" dirty="0" smtClean="0"/>
          </a:p>
        </p:txBody>
      </p:sp>
      <p:sp>
        <p:nvSpPr>
          <p:cNvPr id="4" name="Rectangle 3"/>
          <p:cNvSpPr/>
          <p:nvPr/>
        </p:nvSpPr>
        <p:spPr>
          <a:xfrm>
            <a:off x="179512" y="1530370"/>
            <a:ext cx="4572000" cy="523220"/>
          </a:xfrm>
          <a:prstGeom prst="rect">
            <a:avLst/>
          </a:prstGeom>
        </p:spPr>
        <p:txBody>
          <a:bodyPr>
            <a:spAutoFit/>
          </a:bodyPr>
          <a:lstStyle/>
          <a:p>
            <a:r>
              <a:rPr lang="en-US" dirty="0" smtClean="0"/>
              <a:t>1. Non-Motivated Purpose</a:t>
            </a:r>
            <a:endParaRPr lang="en-US" dirty="0"/>
          </a:p>
        </p:txBody>
      </p:sp>
    </p:spTree>
    <p:extLst>
      <p:ext uri="{BB962C8B-B14F-4D97-AF65-F5344CB8AC3E}">
        <p14:creationId xmlns:p14="http://schemas.microsoft.com/office/powerpoint/2010/main" val="4132393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th-TH" dirty="0"/>
          </a:p>
        </p:txBody>
      </p:sp>
      <p:sp>
        <p:nvSpPr>
          <p:cNvPr id="4" name="Text Placeholder 3"/>
          <p:cNvSpPr>
            <a:spLocks noGrp="1"/>
          </p:cNvSpPr>
          <p:nvPr>
            <p:ph type="body" sz="half" idx="2"/>
          </p:nvPr>
        </p:nvSpPr>
        <p:spPr/>
        <p:txBody>
          <a:bodyPr/>
          <a:lstStyle/>
          <a:p>
            <a:endParaRPr lang="th-TH"/>
          </a:p>
        </p:txBody>
      </p:sp>
    </p:spTree>
    <p:extLst>
      <p:ext uri="{BB962C8B-B14F-4D97-AF65-F5344CB8AC3E}">
        <p14:creationId xmlns:p14="http://schemas.microsoft.com/office/powerpoint/2010/main" val="1417322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US" dirty="0" smtClean="0"/>
              <a:t>Purpose of Art</a:t>
            </a:r>
            <a:endParaRPr lang="th-TH" dirty="0"/>
          </a:p>
        </p:txBody>
      </p:sp>
      <p:sp>
        <p:nvSpPr>
          <p:cNvPr id="3" name="Content Placeholder 2"/>
          <p:cNvSpPr>
            <a:spLocks noGrp="1"/>
          </p:cNvSpPr>
          <p:nvPr>
            <p:ph idx="1"/>
          </p:nvPr>
        </p:nvSpPr>
        <p:spPr>
          <a:xfrm>
            <a:off x="467544" y="908720"/>
            <a:ext cx="8229600" cy="4525963"/>
          </a:xfrm>
        </p:spPr>
        <p:txBody>
          <a:bodyPr/>
          <a:lstStyle/>
          <a:p>
            <a:r>
              <a:rPr lang="en-US" sz="2800" dirty="0"/>
              <a:t>Art has had a great number of different functions throughout its history, making its purpose difficult to abstract or quantify to any single concept</a:t>
            </a:r>
            <a:r>
              <a:rPr lang="en-US" sz="2800" dirty="0" smtClean="0"/>
              <a:t>.</a:t>
            </a:r>
          </a:p>
          <a:p>
            <a:r>
              <a:rPr lang="en-US" sz="2800" dirty="0" smtClean="0"/>
              <a:t> </a:t>
            </a:r>
            <a:r>
              <a:rPr lang="en-US" sz="2800" dirty="0"/>
              <a:t>This does not imply that the purpose of Art is "vague", but that it has had many unique, different reasons for being created</a:t>
            </a:r>
            <a:r>
              <a:rPr lang="en-US" sz="2800" dirty="0" smtClean="0"/>
              <a:t>.</a:t>
            </a:r>
          </a:p>
          <a:p>
            <a:r>
              <a:rPr lang="en-US" sz="2800" dirty="0" smtClean="0"/>
              <a:t>Some </a:t>
            </a:r>
            <a:r>
              <a:rPr lang="en-US" sz="2800" dirty="0"/>
              <a:t>of these functions of Art are provided in the following outline. </a:t>
            </a:r>
            <a:endParaRPr lang="en-US" sz="2800" dirty="0" smtClean="0"/>
          </a:p>
          <a:p>
            <a:r>
              <a:rPr lang="en-US" sz="2800" dirty="0" smtClean="0"/>
              <a:t>The </a:t>
            </a:r>
            <a:r>
              <a:rPr lang="en-US" sz="2800" dirty="0"/>
              <a:t>different purposes of art may be grouped according to those that are </a:t>
            </a:r>
            <a:endParaRPr lang="en-US" sz="2800" dirty="0" smtClean="0"/>
          </a:p>
          <a:p>
            <a:pPr marL="914400" lvl="1" indent="-514350">
              <a:buFont typeface="+mj-lt"/>
              <a:buAutoNum type="arabicPeriod"/>
            </a:pPr>
            <a:r>
              <a:rPr lang="en-US" sz="2400" dirty="0" smtClean="0"/>
              <a:t>non-motivated</a:t>
            </a:r>
            <a:r>
              <a:rPr lang="en-US" sz="2400" dirty="0"/>
              <a:t>, and </a:t>
            </a:r>
            <a:endParaRPr lang="en-US" sz="2400" dirty="0" smtClean="0"/>
          </a:p>
          <a:p>
            <a:pPr marL="914400" lvl="1" indent="-514350">
              <a:buFont typeface="+mj-lt"/>
              <a:buAutoNum type="arabicPeriod"/>
            </a:pPr>
            <a:r>
              <a:rPr lang="en-US" sz="2400" dirty="0" smtClean="0"/>
              <a:t>those </a:t>
            </a:r>
            <a:r>
              <a:rPr lang="en-US" sz="2400" dirty="0"/>
              <a:t>that are motivated (Lévi-Strauss</a:t>
            </a:r>
            <a:r>
              <a:rPr lang="en-US" sz="2400" dirty="0" smtClean="0"/>
              <a:t>).</a:t>
            </a:r>
          </a:p>
        </p:txBody>
      </p:sp>
    </p:spTree>
    <p:extLst>
      <p:ext uri="{BB962C8B-B14F-4D97-AF65-F5344CB8AC3E}">
        <p14:creationId xmlns:p14="http://schemas.microsoft.com/office/powerpoint/2010/main" val="3828098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lstStyle/>
          <a:p>
            <a:r>
              <a:rPr lang="en-US" b="1" dirty="0">
                <a:effectLst>
                  <a:outerShdw blurRad="38100" dist="38100" dir="2700000" algn="tl">
                    <a:srgbClr val="000000">
                      <a:alpha val="43137"/>
                    </a:srgbClr>
                  </a:outerShdw>
                </a:effectLst>
              </a:rPr>
              <a:t>The non-motivated purposes of art</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7544" y="1196752"/>
            <a:ext cx="8229600" cy="4525963"/>
          </a:xfrm>
        </p:spPr>
        <p:txBody>
          <a:bodyPr/>
          <a:lstStyle/>
          <a:p>
            <a:r>
              <a:rPr lang="en-US" sz="2800" dirty="0"/>
              <a:t>The non-motivated purposes of art are those that are integral to being human, transcend the individual, or do not fulfill a specific external purpose. </a:t>
            </a:r>
            <a:endParaRPr lang="en-US" sz="2800" dirty="0" smtClean="0"/>
          </a:p>
          <a:p>
            <a:r>
              <a:rPr lang="en-US" sz="2800" dirty="0" smtClean="0"/>
              <a:t>In </a:t>
            </a:r>
            <a:r>
              <a:rPr lang="en-US" sz="2800" dirty="0"/>
              <a:t>this sense, Art, as creativity, is something humans must do by their very nature (i.e., no other species creates art), and is therefore beyond utility.</a:t>
            </a:r>
          </a:p>
          <a:p>
            <a:r>
              <a:rPr lang="en-US" sz="2800" dirty="0"/>
              <a:t>Basic human instinct for harmony, balance, rhythm. </a:t>
            </a:r>
            <a:endParaRPr lang="en-US" sz="2800" dirty="0" smtClean="0"/>
          </a:p>
          <a:p>
            <a:r>
              <a:rPr lang="en-US" sz="2800" dirty="0" smtClean="0"/>
              <a:t>Art </a:t>
            </a:r>
            <a:r>
              <a:rPr lang="en-US" sz="2800" dirty="0"/>
              <a:t>at this level is not an action or an object, but an internal appreciation of balance and harmony (beauty), and therefore an aspect of being human beyond utility</a:t>
            </a:r>
            <a:r>
              <a:rPr lang="en-US" sz="2800" dirty="0" smtClean="0"/>
              <a:t>. </a:t>
            </a:r>
            <a:endParaRPr lang="en-US" sz="2800" dirty="0"/>
          </a:p>
        </p:txBody>
      </p:sp>
    </p:spTree>
    <p:extLst>
      <p:ext uri="{BB962C8B-B14F-4D97-AF65-F5344CB8AC3E}">
        <p14:creationId xmlns:p14="http://schemas.microsoft.com/office/powerpoint/2010/main" val="2681444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229600" cy="4525963"/>
          </a:xfrm>
        </p:spPr>
        <p:txBody>
          <a:bodyPr/>
          <a:lstStyle/>
          <a:p>
            <a:r>
              <a:rPr lang="en-US" sz="2400" dirty="0"/>
              <a:t>"Imitation is one instinct of our nature. </a:t>
            </a:r>
            <a:r>
              <a:rPr lang="en-US" sz="2400" dirty="0" smtClean="0"/>
              <a:t>Next</a:t>
            </a:r>
            <a:r>
              <a:rPr lang="en-US" sz="2400" dirty="0"/>
              <a:t>, there is the instinct for 'harmony' and rhythm, meters being manifestly sections of rhythm. Persons, therefore, starting with this natural gift developed by degrees their special aptitudes, till their rude improvisations gave birth to Poetry</a:t>
            </a:r>
            <a:r>
              <a:rPr lang="en-US" sz="2400" dirty="0" smtClean="0"/>
              <a:t>.“</a:t>
            </a:r>
          </a:p>
          <a:p>
            <a:pPr marL="0" indent="0" algn="r">
              <a:buNone/>
            </a:pPr>
            <a:r>
              <a:rPr lang="en-US" sz="2400" dirty="0" smtClean="0"/>
              <a:t> </a:t>
            </a:r>
            <a:r>
              <a:rPr lang="en-US" sz="2400" dirty="0"/>
              <a:t>–</a:t>
            </a:r>
            <a:r>
              <a:rPr lang="en-US" sz="2400" dirty="0" smtClean="0"/>
              <a:t>Aristotle</a:t>
            </a:r>
          </a:p>
          <a:p>
            <a:r>
              <a:rPr lang="en-US" sz="2400" dirty="0" smtClean="0"/>
              <a:t>Experience </a:t>
            </a:r>
            <a:r>
              <a:rPr lang="en-US" sz="2400" dirty="0"/>
              <a:t>of the mysterious. </a:t>
            </a:r>
          </a:p>
          <a:p>
            <a:r>
              <a:rPr lang="en-US" sz="2400" dirty="0"/>
              <a:t>Art provides a way to experience one's self in relation to the universe. </a:t>
            </a:r>
          </a:p>
          <a:p>
            <a:r>
              <a:rPr lang="en-US" sz="2400" dirty="0"/>
              <a:t>This experience may often come unmotivated, as one appreciates art, music or poetry.</a:t>
            </a:r>
          </a:p>
          <a:p>
            <a:r>
              <a:rPr lang="en-US" sz="2400" dirty="0"/>
              <a:t>"The most beautiful thing we can experience is the mysterious. It is the source of all true art and science." </a:t>
            </a:r>
            <a:endParaRPr lang="en-US" sz="2400" dirty="0" smtClean="0"/>
          </a:p>
          <a:p>
            <a:pPr marL="0" indent="0" algn="ctr">
              <a:buNone/>
            </a:pPr>
            <a:r>
              <a:rPr lang="en-US" sz="2400" dirty="0" smtClean="0"/>
              <a:t>                                                             -</a:t>
            </a:r>
            <a:r>
              <a:rPr lang="en-US" sz="2400" dirty="0"/>
              <a:t>Albert Einstein</a:t>
            </a:r>
          </a:p>
          <a:p>
            <a:endParaRPr lang="th-TH" sz="2400" dirty="0"/>
          </a:p>
        </p:txBody>
      </p:sp>
    </p:spTree>
    <p:extLst>
      <p:ext uri="{BB962C8B-B14F-4D97-AF65-F5344CB8AC3E}">
        <p14:creationId xmlns:p14="http://schemas.microsoft.com/office/powerpoint/2010/main" val="31965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229600" cy="5174035"/>
          </a:xfrm>
        </p:spPr>
        <p:txBody>
          <a:bodyPr/>
          <a:lstStyle/>
          <a:p>
            <a:r>
              <a:rPr lang="en-US" sz="2000" dirty="0" smtClean="0"/>
              <a:t>Art </a:t>
            </a:r>
            <a:r>
              <a:rPr lang="en-US" sz="2000" dirty="0"/>
              <a:t>provide a means to express the imagination in non-</a:t>
            </a:r>
            <a:r>
              <a:rPr lang="en-US" sz="2000" dirty="0" err="1"/>
              <a:t>grammatic</a:t>
            </a:r>
            <a:r>
              <a:rPr lang="en-US" sz="2000" dirty="0"/>
              <a:t> ways that are not tied to the formality of spoken or written language. </a:t>
            </a:r>
            <a:endParaRPr lang="en-US" sz="2000" dirty="0" smtClean="0"/>
          </a:p>
          <a:p>
            <a:r>
              <a:rPr lang="en-US" sz="2000" dirty="0" smtClean="0"/>
              <a:t>Unlike </a:t>
            </a:r>
            <a:r>
              <a:rPr lang="en-US" sz="2000" dirty="0"/>
              <a:t>words, which come in sequences and each of which have a definite meaning, art provides a range of forms, symbols and ideas with meanings that are malleable</a:t>
            </a:r>
            <a:r>
              <a:rPr lang="en-US" sz="2000" dirty="0" smtClean="0"/>
              <a:t>.</a:t>
            </a:r>
          </a:p>
          <a:p>
            <a:endParaRPr lang="en-US" sz="2000" dirty="0"/>
          </a:p>
          <a:p>
            <a:r>
              <a:rPr lang="en-US" sz="2000" dirty="0"/>
              <a:t>"Jupiter's eagle [as an example of art] is not, like logical (aesthetic) attributes of an object, the concept of the sublimity and majesty of creation, but rather something else – something that gives the imagination an incentive to spread its flight over a whole host of kindred representations that provoke more thought than admits of expression in a concept determined by </a:t>
            </a:r>
            <a:r>
              <a:rPr lang="en-US" sz="2000" dirty="0" smtClean="0"/>
              <a:t>words. They </a:t>
            </a:r>
            <a:r>
              <a:rPr lang="en-US" sz="2000" dirty="0"/>
              <a:t>furnish an aesthetic idea, which serves the above rational idea as a substitute for logical presentation, but with the proper function, however, of animating the mind by opening out for it a prospect into a field of kindred representations stretching beyond its ken</a:t>
            </a:r>
            <a:r>
              <a:rPr lang="en-US" sz="2000" dirty="0" smtClean="0"/>
              <a:t>.“</a:t>
            </a:r>
          </a:p>
          <a:p>
            <a:pPr algn="r"/>
            <a:r>
              <a:rPr lang="en-US" sz="2000" dirty="0" smtClean="0"/>
              <a:t> </a:t>
            </a:r>
            <a:r>
              <a:rPr lang="en-US" sz="2000" dirty="0"/>
              <a:t>-Immanuel Kant</a:t>
            </a:r>
            <a:endParaRPr lang="th-TH" sz="2000" dirty="0"/>
          </a:p>
        </p:txBody>
      </p:sp>
      <p:sp>
        <p:nvSpPr>
          <p:cNvPr id="4" name="Rectangle 3"/>
          <p:cNvSpPr/>
          <p:nvPr/>
        </p:nvSpPr>
        <p:spPr>
          <a:xfrm>
            <a:off x="1835696" y="260648"/>
            <a:ext cx="5848548" cy="584775"/>
          </a:xfrm>
          <a:prstGeom prst="rect">
            <a:avLst/>
          </a:prstGeom>
        </p:spPr>
        <p:txBody>
          <a:bodyPr wrap="square">
            <a:spAutoFit/>
          </a:bodyPr>
          <a:lstStyle/>
          <a:p>
            <a:r>
              <a:rPr lang="en-US" sz="3200" dirty="0">
                <a:solidFill>
                  <a:prstClr val="black"/>
                </a:solidFill>
              </a:rPr>
              <a:t>Expression of the imagination. </a:t>
            </a:r>
            <a:endParaRPr lang="th-TH" sz="4000" dirty="0"/>
          </a:p>
        </p:txBody>
      </p:sp>
    </p:spTree>
    <p:extLst>
      <p:ext uri="{BB962C8B-B14F-4D97-AF65-F5344CB8AC3E}">
        <p14:creationId xmlns:p14="http://schemas.microsoft.com/office/powerpoint/2010/main" val="3719521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525963"/>
          </a:xfrm>
        </p:spPr>
        <p:txBody>
          <a:bodyPr/>
          <a:lstStyle/>
          <a:p>
            <a:pPr marL="0" indent="0">
              <a:buNone/>
            </a:pPr>
            <a:r>
              <a:rPr lang="en-US" sz="2800" b="1" dirty="0" smtClean="0">
                <a:effectLst>
                  <a:outerShdw blurRad="38100" dist="38100" dir="2700000" algn="tl">
                    <a:srgbClr val="000000">
                      <a:alpha val="43137"/>
                    </a:srgbClr>
                  </a:outerShdw>
                </a:effectLst>
              </a:rPr>
              <a:t>Ritualistic </a:t>
            </a:r>
            <a:r>
              <a:rPr lang="en-US" sz="2800" b="1" dirty="0">
                <a:effectLst>
                  <a:outerShdw blurRad="38100" dist="38100" dir="2700000" algn="tl">
                    <a:srgbClr val="000000">
                      <a:alpha val="43137"/>
                    </a:srgbClr>
                  </a:outerShdw>
                </a:effectLst>
              </a:rPr>
              <a:t>and symbolic functions</a:t>
            </a:r>
            <a:r>
              <a:rPr lang="en-US" sz="2800" b="1" dirty="0" smtClean="0">
                <a:effectLst>
                  <a:outerShdw blurRad="38100" dist="38100" dir="2700000" algn="tl">
                    <a:srgbClr val="000000">
                      <a:alpha val="43137"/>
                    </a:srgbClr>
                  </a:outerShdw>
                </a:effectLst>
              </a:rPr>
              <a:t>.</a:t>
            </a:r>
          </a:p>
          <a:p>
            <a:r>
              <a:rPr lang="en-US" sz="2400" dirty="0" smtClean="0"/>
              <a:t>In </a:t>
            </a:r>
            <a:r>
              <a:rPr lang="en-US" sz="2400" dirty="0"/>
              <a:t>many cultures, art is used in rituals, performances and dances as a decoration or symbol. </a:t>
            </a:r>
            <a:r>
              <a:rPr lang="en-US" sz="2400" dirty="0" smtClean="0"/>
              <a:t>While </a:t>
            </a:r>
            <a:r>
              <a:rPr lang="en-US" sz="2400" dirty="0"/>
              <a:t>these often have no specific utilitarian (motivated) purpose, anthropologists know that they often serve a purpose at the level of meaning within a particular culture. </a:t>
            </a:r>
            <a:endParaRPr lang="en-US" sz="2400" dirty="0" smtClean="0"/>
          </a:p>
          <a:p>
            <a:r>
              <a:rPr lang="en-US" sz="2400" dirty="0" smtClean="0"/>
              <a:t>This </a:t>
            </a:r>
            <a:r>
              <a:rPr lang="en-US" sz="2400" dirty="0"/>
              <a:t>meaning is not furnished by any one individual, but is often the result of many generations of change, and of a cosmological relationship within the culture</a:t>
            </a:r>
            <a:r>
              <a:rPr lang="en-US" sz="2400" dirty="0" smtClean="0"/>
              <a:t>.</a:t>
            </a:r>
          </a:p>
          <a:p>
            <a:endParaRPr lang="en-US" sz="2400" dirty="0"/>
          </a:p>
          <a:p>
            <a:r>
              <a:rPr lang="en-US" sz="2400" dirty="0"/>
              <a:t>"Most scholars who deal with rock paintings or objects recovered from prehistoric contexts that cannot be explained in utilitarian terms and are thus categorized as decorative, ritual or symbolic, are aware of the trap posed by the term 'art'." -Silva </a:t>
            </a:r>
            <a:r>
              <a:rPr lang="en-US" sz="2400" dirty="0" err="1"/>
              <a:t>Tomaskova</a:t>
            </a:r>
            <a:endParaRPr lang="th-TH" sz="2400" dirty="0"/>
          </a:p>
        </p:txBody>
      </p:sp>
    </p:spTree>
    <p:extLst>
      <p:ext uri="{BB962C8B-B14F-4D97-AF65-F5344CB8AC3E}">
        <p14:creationId xmlns:p14="http://schemas.microsoft.com/office/powerpoint/2010/main" val="1008230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Motivated functions of </a:t>
            </a:r>
            <a:r>
              <a:rPr lang="en-US" b="1" dirty="0" smtClean="0">
                <a:effectLst>
                  <a:outerShdw blurRad="38100" dist="38100" dir="2700000" algn="tl">
                    <a:srgbClr val="000000">
                      <a:alpha val="43137"/>
                    </a:srgbClr>
                  </a:outerShdw>
                </a:effectLst>
              </a:rPr>
              <a:t>art</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Motivated </a:t>
            </a:r>
            <a:r>
              <a:rPr lang="en-US" sz="2800" dirty="0"/>
              <a:t>purposes of art refer to intentional, conscious actions on the part of the artists or creator</a:t>
            </a:r>
            <a:r>
              <a:rPr lang="en-US" sz="2800" dirty="0" smtClean="0"/>
              <a:t>.</a:t>
            </a:r>
          </a:p>
          <a:p>
            <a:pPr marL="0" indent="0">
              <a:buNone/>
            </a:pPr>
            <a:r>
              <a:rPr lang="en-US" sz="2800" dirty="0" smtClean="0"/>
              <a:t> </a:t>
            </a:r>
          </a:p>
          <a:p>
            <a:r>
              <a:rPr lang="en-US" sz="2800" dirty="0" smtClean="0"/>
              <a:t>These </a:t>
            </a:r>
            <a:r>
              <a:rPr lang="en-US" sz="2800" dirty="0"/>
              <a:t>may be to bring about political change, to comment on an aspect of society, to convey a specific emotion or mood, to address personal psychology, to illustrate another discipline, to (with commercial arts) to sell a product, or simply as a form of communication</a:t>
            </a:r>
            <a:r>
              <a:rPr lang="en-US" sz="2800" dirty="0" smtClean="0"/>
              <a:t>.</a:t>
            </a:r>
            <a:endParaRPr lang="en-US" sz="2800" dirty="0"/>
          </a:p>
        </p:txBody>
      </p:sp>
    </p:spTree>
    <p:extLst>
      <p:ext uri="{BB962C8B-B14F-4D97-AF65-F5344CB8AC3E}">
        <p14:creationId xmlns:p14="http://schemas.microsoft.com/office/powerpoint/2010/main" val="2411988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for Communication</a:t>
            </a:r>
            <a:endParaRPr lang="th-TH" dirty="0"/>
          </a:p>
        </p:txBody>
      </p:sp>
      <p:sp>
        <p:nvSpPr>
          <p:cNvPr id="3" name="Content Placeholder 2"/>
          <p:cNvSpPr>
            <a:spLocks noGrp="1"/>
          </p:cNvSpPr>
          <p:nvPr>
            <p:ph idx="1"/>
          </p:nvPr>
        </p:nvSpPr>
        <p:spPr/>
        <p:txBody>
          <a:bodyPr/>
          <a:lstStyle/>
          <a:p>
            <a:r>
              <a:rPr lang="en-US" sz="2800" dirty="0" smtClean="0"/>
              <a:t>Art</a:t>
            </a:r>
            <a:r>
              <a:rPr lang="en-US" sz="2800" dirty="0"/>
              <a:t>, at its simplest, is a form of communication. As most forms of communication have an intent or goal directed toward another individual, this is a motivated purpose. </a:t>
            </a:r>
            <a:endParaRPr lang="en-US" sz="2800" dirty="0" smtClean="0"/>
          </a:p>
          <a:p>
            <a:r>
              <a:rPr lang="en-US" sz="2800" dirty="0" smtClean="0"/>
              <a:t>Illustrative </a:t>
            </a:r>
            <a:r>
              <a:rPr lang="en-US" sz="2800" dirty="0"/>
              <a:t>arts, such as scientific illustration, are a form of art as communication. </a:t>
            </a:r>
            <a:endParaRPr lang="en-US" sz="2800" dirty="0" smtClean="0"/>
          </a:p>
          <a:p>
            <a:r>
              <a:rPr lang="en-US" sz="2800" dirty="0" smtClean="0"/>
              <a:t>Maps </a:t>
            </a:r>
            <a:r>
              <a:rPr lang="en-US" sz="2800" dirty="0"/>
              <a:t>are another example. However, the content need not be scientific. Emotions, moods and feelings are also communicated through art.</a:t>
            </a:r>
            <a:endParaRPr lang="th-TH" sz="2800" dirty="0"/>
          </a:p>
          <a:p>
            <a:endParaRPr lang="th-TH" sz="2800" dirty="0"/>
          </a:p>
        </p:txBody>
      </p:sp>
    </p:spTree>
    <p:extLst>
      <p:ext uri="{BB962C8B-B14F-4D97-AF65-F5344CB8AC3E}">
        <p14:creationId xmlns:p14="http://schemas.microsoft.com/office/powerpoint/2010/main" val="2287068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pu_template_46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dpu_template_460</Template>
  <TotalTime>428</TotalTime>
  <Words>1663</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dpu_template_460</vt:lpstr>
      <vt:lpstr>Purpose of Art </vt:lpstr>
      <vt:lpstr>2  Types of Art Purposes</vt:lpstr>
      <vt:lpstr>Purpose of Art</vt:lpstr>
      <vt:lpstr>The non-motivated purposes of art</vt:lpstr>
      <vt:lpstr>PowerPoint Presentation</vt:lpstr>
      <vt:lpstr>PowerPoint Presentation</vt:lpstr>
      <vt:lpstr>PowerPoint Presentation</vt:lpstr>
      <vt:lpstr>Motivated functions of art</vt:lpstr>
      <vt:lpstr>Art for Communication</vt:lpstr>
      <vt:lpstr>PowerPoint Presentation</vt:lpstr>
      <vt:lpstr>PowerPoint Presentation</vt:lpstr>
      <vt:lpstr>Art as a "free zone"</vt:lpstr>
      <vt:lpstr>Art for social inquiry, subversion and/or anarchy.</vt:lpstr>
      <vt:lpstr>PowerPoint Presentation</vt:lpstr>
      <vt:lpstr>Art for social causes </vt:lpstr>
      <vt:lpstr>Art for psychological and healing purposes.</vt:lpstr>
      <vt:lpstr>Art for propaganda, or commercialism.</vt:lpstr>
      <vt:lpstr>Art as a fitness indicator.</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20</cp:revision>
  <dcterms:created xsi:type="dcterms:W3CDTF">2014-01-10T03:05:34Z</dcterms:created>
  <dcterms:modified xsi:type="dcterms:W3CDTF">2014-01-23T06:43:38Z</dcterms:modified>
</cp:coreProperties>
</file>