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95" r:id="rId4"/>
    <p:sldId id="267" r:id="rId5"/>
    <p:sldId id="279" r:id="rId6"/>
    <p:sldId id="280" r:id="rId7"/>
    <p:sldId id="281" r:id="rId8"/>
    <p:sldId id="271" r:id="rId9"/>
    <p:sldId id="284" r:id="rId10"/>
    <p:sldId id="272" r:id="rId11"/>
    <p:sldId id="283" r:id="rId12"/>
    <p:sldId id="282" r:id="rId13"/>
    <p:sldId id="273" r:id="rId14"/>
    <p:sldId id="286" r:id="rId15"/>
    <p:sldId id="285" r:id="rId16"/>
    <p:sldId id="274" r:id="rId17"/>
    <p:sldId id="294" r:id="rId18"/>
    <p:sldId id="292" r:id="rId19"/>
    <p:sldId id="293" r:id="rId20"/>
    <p:sldId id="275" r:id="rId21"/>
    <p:sldId id="296" r:id="rId22"/>
    <p:sldId id="268" r:id="rId23"/>
    <p:sldId id="298" r:id="rId24"/>
    <p:sldId id="299" r:id="rId25"/>
    <p:sldId id="304" r:id="rId26"/>
    <p:sldId id="276" r:id="rId27"/>
    <p:sldId id="305" r:id="rId28"/>
    <p:sldId id="303" r:id="rId29"/>
    <p:sldId id="277" r:id="rId30"/>
    <p:sldId id="306" r:id="rId31"/>
    <p:sldId id="300" r:id="rId32"/>
    <p:sldId id="301" r:id="rId33"/>
    <p:sldId id="302" r:id="rId34"/>
    <p:sldId id="307" r:id="rId35"/>
    <p:sldId id="278" r:id="rId36"/>
    <p:sldId id="288" r:id="rId37"/>
    <p:sldId id="289" r:id="rId38"/>
    <p:sldId id="290" r:id="rId39"/>
    <p:sldId id="270" r:id="rId40"/>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2" d="100"/>
          <a:sy n="72" d="100"/>
        </p:scale>
        <p:origin x="-133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lvl1pPr>
              <a:defRPr/>
            </a:lvl1pPr>
          </a:lstStyle>
          <a:p>
            <a:fld id="{47E6BC2A-EB27-43F2-9BC0-12810787715F}" type="datetimeFigureOut">
              <a:rPr lang="th-TH" smtClean="0"/>
              <a:t>15/01/57</a:t>
            </a:fld>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65FCAFF2-17F5-4430-89AD-3468BA66642B}" type="slidenum">
              <a:rPr lang="th-TH" smtClean="0"/>
              <a:t>‹#›</a:t>
            </a:fld>
            <a:endParaRPr lang="th-TH"/>
          </a:p>
        </p:txBody>
      </p:sp>
    </p:spTree>
    <p:extLst>
      <p:ext uri="{BB962C8B-B14F-4D97-AF65-F5344CB8AC3E}">
        <p14:creationId xmlns:p14="http://schemas.microsoft.com/office/powerpoint/2010/main" val="2256770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fld id="{47E6BC2A-EB27-43F2-9BC0-12810787715F}" type="datetimeFigureOut">
              <a:rPr lang="th-TH" smtClean="0"/>
              <a:t>15/01/57</a:t>
            </a:fld>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65FCAFF2-17F5-4430-89AD-3468BA66642B}" type="slidenum">
              <a:rPr lang="th-TH" smtClean="0"/>
              <a:t>‹#›</a:t>
            </a:fld>
            <a:endParaRPr lang="th-TH"/>
          </a:p>
        </p:txBody>
      </p:sp>
    </p:spTree>
    <p:extLst>
      <p:ext uri="{BB962C8B-B14F-4D97-AF65-F5344CB8AC3E}">
        <p14:creationId xmlns:p14="http://schemas.microsoft.com/office/powerpoint/2010/main" val="134565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fld id="{47E6BC2A-EB27-43F2-9BC0-12810787715F}" type="datetimeFigureOut">
              <a:rPr lang="th-TH" smtClean="0"/>
              <a:t>15/01/57</a:t>
            </a:fld>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65FCAFF2-17F5-4430-89AD-3468BA66642B}" type="slidenum">
              <a:rPr lang="th-TH" smtClean="0"/>
              <a:t>‹#›</a:t>
            </a:fld>
            <a:endParaRPr lang="th-TH"/>
          </a:p>
        </p:txBody>
      </p:sp>
    </p:spTree>
    <p:extLst>
      <p:ext uri="{BB962C8B-B14F-4D97-AF65-F5344CB8AC3E}">
        <p14:creationId xmlns:p14="http://schemas.microsoft.com/office/powerpoint/2010/main" val="327981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fld id="{47E6BC2A-EB27-43F2-9BC0-12810787715F}" type="datetimeFigureOut">
              <a:rPr lang="th-TH" smtClean="0"/>
              <a:t>15/01/57</a:t>
            </a:fld>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65FCAFF2-17F5-4430-89AD-3468BA66642B}" type="slidenum">
              <a:rPr lang="th-TH" smtClean="0"/>
              <a:t>‹#›</a:t>
            </a:fld>
            <a:endParaRPr lang="th-TH"/>
          </a:p>
        </p:txBody>
      </p:sp>
    </p:spTree>
    <p:extLst>
      <p:ext uri="{BB962C8B-B14F-4D97-AF65-F5344CB8AC3E}">
        <p14:creationId xmlns:p14="http://schemas.microsoft.com/office/powerpoint/2010/main" val="2260011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7E6BC2A-EB27-43F2-9BC0-12810787715F}" type="datetimeFigureOut">
              <a:rPr lang="th-TH" smtClean="0"/>
              <a:t>15/01/57</a:t>
            </a:fld>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65FCAFF2-17F5-4430-89AD-3468BA66642B}" type="slidenum">
              <a:rPr lang="th-TH" smtClean="0"/>
              <a:t>‹#›</a:t>
            </a:fld>
            <a:endParaRPr lang="th-TH"/>
          </a:p>
        </p:txBody>
      </p:sp>
    </p:spTree>
    <p:extLst>
      <p:ext uri="{BB962C8B-B14F-4D97-AF65-F5344CB8AC3E}">
        <p14:creationId xmlns:p14="http://schemas.microsoft.com/office/powerpoint/2010/main" val="278141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3"/>
          <p:cNvSpPr>
            <a:spLocks noGrp="1"/>
          </p:cNvSpPr>
          <p:nvPr>
            <p:ph type="dt" sz="half" idx="10"/>
          </p:nvPr>
        </p:nvSpPr>
        <p:spPr/>
        <p:txBody>
          <a:bodyPr/>
          <a:lstStyle>
            <a:lvl1pPr>
              <a:defRPr/>
            </a:lvl1pPr>
          </a:lstStyle>
          <a:p>
            <a:fld id="{47E6BC2A-EB27-43F2-9BC0-12810787715F}" type="datetimeFigureOut">
              <a:rPr lang="th-TH" smtClean="0"/>
              <a:t>15/01/57</a:t>
            </a:fld>
            <a:endParaRPr lang="th-TH"/>
          </a:p>
        </p:txBody>
      </p:sp>
      <p:sp>
        <p:nvSpPr>
          <p:cNvPr id="6" name="Footer Placeholder 4"/>
          <p:cNvSpPr>
            <a:spLocks noGrp="1"/>
          </p:cNvSpPr>
          <p:nvPr>
            <p:ph type="ftr" sz="quarter" idx="11"/>
          </p:nvPr>
        </p:nvSpPr>
        <p:spPr/>
        <p:txBody>
          <a:bodyPr/>
          <a:lstStyle>
            <a:lvl1pPr>
              <a:defRPr/>
            </a:lvl1pPr>
          </a:lstStyle>
          <a:p>
            <a:endParaRPr lang="th-TH"/>
          </a:p>
        </p:txBody>
      </p:sp>
      <p:sp>
        <p:nvSpPr>
          <p:cNvPr id="7" name="Slide Number Placeholder 5"/>
          <p:cNvSpPr>
            <a:spLocks noGrp="1"/>
          </p:cNvSpPr>
          <p:nvPr>
            <p:ph type="sldNum" sz="quarter" idx="12"/>
          </p:nvPr>
        </p:nvSpPr>
        <p:spPr/>
        <p:txBody>
          <a:bodyPr/>
          <a:lstStyle>
            <a:lvl1pPr>
              <a:defRPr/>
            </a:lvl1pPr>
          </a:lstStyle>
          <a:p>
            <a:fld id="{65FCAFF2-17F5-4430-89AD-3468BA66642B}" type="slidenum">
              <a:rPr lang="th-TH" smtClean="0"/>
              <a:t>‹#›</a:t>
            </a:fld>
            <a:endParaRPr lang="th-TH"/>
          </a:p>
        </p:txBody>
      </p:sp>
    </p:spTree>
    <p:extLst>
      <p:ext uri="{BB962C8B-B14F-4D97-AF65-F5344CB8AC3E}">
        <p14:creationId xmlns:p14="http://schemas.microsoft.com/office/powerpoint/2010/main" val="222736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3"/>
          <p:cNvSpPr>
            <a:spLocks noGrp="1"/>
          </p:cNvSpPr>
          <p:nvPr>
            <p:ph type="dt" sz="half" idx="10"/>
          </p:nvPr>
        </p:nvSpPr>
        <p:spPr/>
        <p:txBody>
          <a:bodyPr/>
          <a:lstStyle>
            <a:lvl1pPr>
              <a:defRPr/>
            </a:lvl1pPr>
          </a:lstStyle>
          <a:p>
            <a:fld id="{47E6BC2A-EB27-43F2-9BC0-12810787715F}" type="datetimeFigureOut">
              <a:rPr lang="th-TH" smtClean="0"/>
              <a:t>15/01/57</a:t>
            </a:fld>
            <a:endParaRPr lang="th-TH"/>
          </a:p>
        </p:txBody>
      </p:sp>
      <p:sp>
        <p:nvSpPr>
          <p:cNvPr id="8" name="Footer Placeholder 4"/>
          <p:cNvSpPr>
            <a:spLocks noGrp="1"/>
          </p:cNvSpPr>
          <p:nvPr>
            <p:ph type="ftr" sz="quarter" idx="11"/>
          </p:nvPr>
        </p:nvSpPr>
        <p:spPr/>
        <p:txBody>
          <a:bodyPr/>
          <a:lstStyle>
            <a:lvl1pPr>
              <a:defRPr/>
            </a:lvl1pPr>
          </a:lstStyle>
          <a:p>
            <a:endParaRPr lang="th-TH"/>
          </a:p>
        </p:txBody>
      </p:sp>
      <p:sp>
        <p:nvSpPr>
          <p:cNvPr id="9" name="Slide Number Placeholder 5"/>
          <p:cNvSpPr>
            <a:spLocks noGrp="1"/>
          </p:cNvSpPr>
          <p:nvPr>
            <p:ph type="sldNum" sz="quarter" idx="12"/>
          </p:nvPr>
        </p:nvSpPr>
        <p:spPr/>
        <p:txBody>
          <a:bodyPr/>
          <a:lstStyle>
            <a:lvl1pPr>
              <a:defRPr/>
            </a:lvl1pPr>
          </a:lstStyle>
          <a:p>
            <a:fld id="{65FCAFF2-17F5-4430-89AD-3468BA66642B}" type="slidenum">
              <a:rPr lang="th-TH" smtClean="0"/>
              <a:t>‹#›</a:t>
            </a:fld>
            <a:endParaRPr lang="th-TH"/>
          </a:p>
        </p:txBody>
      </p:sp>
    </p:spTree>
    <p:extLst>
      <p:ext uri="{BB962C8B-B14F-4D97-AF65-F5344CB8AC3E}">
        <p14:creationId xmlns:p14="http://schemas.microsoft.com/office/powerpoint/2010/main" val="1033938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3"/>
          <p:cNvSpPr>
            <a:spLocks noGrp="1"/>
          </p:cNvSpPr>
          <p:nvPr>
            <p:ph type="dt" sz="half" idx="10"/>
          </p:nvPr>
        </p:nvSpPr>
        <p:spPr/>
        <p:txBody>
          <a:bodyPr/>
          <a:lstStyle>
            <a:lvl1pPr>
              <a:defRPr/>
            </a:lvl1pPr>
          </a:lstStyle>
          <a:p>
            <a:fld id="{47E6BC2A-EB27-43F2-9BC0-12810787715F}" type="datetimeFigureOut">
              <a:rPr lang="th-TH" smtClean="0"/>
              <a:t>15/01/57</a:t>
            </a:fld>
            <a:endParaRPr lang="th-TH"/>
          </a:p>
        </p:txBody>
      </p:sp>
      <p:sp>
        <p:nvSpPr>
          <p:cNvPr id="4" name="Footer Placeholder 4"/>
          <p:cNvSpPr>
            <a:spLocks noGrp="1"/>
          </p:cNvSpPr>
          <p:nvPr>
            <p:ph type="ftr" sz="quarter" idx="11"/>
          </p:nvPr>
        </p:nvSpPr>
        <p:spPr/>
        <p:txBody>
          <a:bodyPr/>
          <a:lstStyle>
            <a:lvl1pPr>
              <a:defRPr/>
            </a:lvl1pPr>
          </a:lstStyle>
          <a:p>
            <a:endParaRPr lang="th-TH"/>
          </a:p>
        </p:txBody>
      </p:sp>
      <p:sp>
        <p:nvSpPr>
          <p:cNvPr id="5" name="Slide Number Placeholder 5"/>
          <p:cNvSpPr>
            <a:spLocks noGrp="1"/>
          </p:cNvSpPr>
          <p:nvPr>
            <p:ph type="sldNum" sz="quarter" idx="12"/>
          </p:nvPr>
        </p:nvSpPr>
        <p:spPr/>
        <p:txBody>
          <a:bodyPr/>
          <a:lstStyle>
            <a:lvl1pPr>
              <a:defRPr/>
            </a:lvl1pPr>
          </a:lstStyle>
          <a:p>
            <a:fld id="{65FCAFF2-17F5-4430-89AD-3468BA66642B}" type="slidenum">
              <a:rPr lang="th-TH" smtClean="0"/>
              <a:t>‹#›</a:t>
            </a:fld>
            <a:endParaRPr lang="th-TH"/>
          </a:p>
        </p:txBody>
      </p:sp>
    </p:spTree>
    <p:extLst>
      <p:ext uri="{BB962C8B-B14F-4D97-AF65-F5344CB8AC3E}">
        <p14:creationId xmlns:p14="http://schemas.microsoft.com/office/powerpoint/2010/main" val="57244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7E6BC2A-EB27-43F2-9BC0-12810787715F}" type="datetimeFigureOut">
              <a:rPr lang="th-TH" smtClean="0"/>
              <a:t>15/01/57</a:t>
            </a:fld>
            <a:endParaRPr lang="th-TH"/>
          </a:p>
        </p:txBody>
      </p:sp>
      <p:sp>
        <p:nvSpPr>
          <p:cNvPr id="3" name="Footer Placeholder 4"/>
          <p:cNvSpPr>
            <a:spLocks noGrp="1"/>
          </p:cNvSpPr>
          <p:nvPr>
            <p:ph type="ftr" sz="quarter" idx="11"/>
          </p:nvPr>
        </p:nvSpPr>
        <p:spPr/>
        <p:txBody>
          <a:bodyPr/>
          <a:lstStyle>
            <a:lvl1pPr>
              <a:defRPr/>
            </a:lvl1pPr>
          </a:lstStyle>
          <a:p>
            <a:endParaRPr lang="th-TH"/>
          </a:p>
        </p:txBody>
      </p:sp>
      <p:sp>
        <p:nvSpPr>
          <p:cNvPr id="4" name="Slide Number Placeholder 5"/>
          <p:cNvSpPr>
            <a:spLocks noGrp="1"/>
          </p:cNvSpPr>
          <p:nvPr>
            <p:ph type="sldNum" sz="quarter" idx="12"/>
          </p:nvPr>
        </p:nvSpPr>
        <p:spPr/>
        <p:txBody>
          <a:bodyPr/>
          <a:lstStyle>
            <a:lvl1pPr>
              <a:defRPr/>
            </a:lvl1pPr>
          </a:lstStyle>
          <a:p>
            <a:fld id="{65FCAFF2-17F5-4430-89AD-3468BA66642B}" type="slidenum">
              <a:rPr lang="th-TH" smtClean="0"/>
              <a:t>‹#›</a:t>
            </a:fld>
            <a:endParaRPr lang="th-TH"/>
          </a:p>
        </p:txBody>
      </p:sp>
    </p:spTree>
    <p:extLst>
      <p:ext uri="{BB962C8B-B14F-4D97-AF65-F5344CB8AC3E}">
        <p14:creationId xmlns:p14="http://schemas.microsoft.com/office/powerpoint/2010/main" val="245380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7E6BC2A-EB27-43F2-9BC0-12810787715F}" type="datetimeFigureOut">
              <a:rPr lang="th-TH" smtClean="0"/>
              <a:t>15/01/57</a:t>
            </a:fld>
            <a:endParaRPr lang="th-TH"/>
          </a:p>
        </p:txBody>
      </p:sp>
      <p:sp>
        <p:nvSpPr>
          <p:cNvPr id="6" name="Footer Placeholder 4"/>
          <p:cNvSpPr>
            <a:spLocks noGrp="1"/>
          </p:cNvSpPr>
          <p:nvPr>
            <p:ph type="ftr" sz="quarter" idx="11"/>
          </p:nvPr>
        </p:nvSpPr>
        <p:spPr/>
        <p:txBody>
          <a:bodyPr/>
          <a:lstStyle>
            <a:lvl1pPr>
              <a:defRPr/>
            </a:lvl1pPr>
          </a:lstStyle>
          <a:p>
            <a:endParaRPr lang="th-TH"/>
          </a:p>
        </p:txBody>
      </p:sp>
      <p:sp>
        <p:nvSpPr>
          <p:cNvPr id="7" name="Slide Number Placeholder 5"/>
          <p:cNvSpPr>
            <a:spLocks noGrp="1"/>
          </p:cNvSpPr>
          <p:nvPr>
            <p:ph type="sldNum" sz="quarter" idx="12"/>
          </p:nvPr>
        </p:nvSpPr>
        <p:spPr/>
        <p:txBody>
          <a:bodyPr/>
          <a:lstStyle>
            <a:lvl1pPr>
              <a:defRPr/>
            </a:lvl1pPr>
          </a:lstStyle>
          <a:p>
            <a:fld id="{65FCAFF2-17F5-4430-89AD-3468BA66642B}" type="slidenum">
              <a:rPr lang="th-TH" smtClean="0"/>
              <a:t>‹#›</a:t>
            </a:fld>
            <a:endParaRPr lang="th-TH"/>
          </a:p>
        </p:txBody>
      </p:sp>
    </p:spTree>
    <p:extLst>
      <p:ext uri="{BB962C8B-B14F-4D97-AF65-F5344CB8AC3E}">
        <p14:creationId xmlns:p14="http://schemas.microsoft.com/office/powerpoint/2010/main" val="426170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th-T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7E6BC2A-EB27-43F2-9BC0-12810787715F}" type="datetimeFigureOut">
              <a:rPr lang="th-TH" smtClean="0"/>
              <a:t>15/01/57</a:t>
            </a:fld>
            <a:endParaRPr lang="th-TH"/>
          </a:p>
        </p:txBody>
      </p:sp>
      <p:sp>
        <p:nvSpPr>
          <p:cNvPr id="6" name="Footer Placeholder 4"/>
          <p:cNvSpPr>
            <a:spLocks noGrp="1"/>
          </p:cNvSpPr>
          <p:nvPr>
            <p:ph type="ftr" sz="quarter" idx="11"/>
          </p:nvPr>
        </p:nvSpPr>
        <p:spPr/>
        <p:txBody>
          <a:bodyPr/>
          <a:lstStyle>
            <a:lvl1pPr>
              <a:defRPr/>
            </a:lvl1pPr>
          </a:lstStyle>
          <a:p>
            <a:endParaRPr lang="th-TH"/>
          </a:p>
        </p:txBody>
      </p:sp>
      <p:sp>
        <p:nvSpPr>
          <p:cNvPr id="7" name="Slide Number Placeholder 5"/>
          <p:cNvSpPr>
            <a:spLocks noGrp="1"/>
          </p:cNvSpPr>
          <p:nvPr>
            <p:ph type="sldNum" sz="quarter" idx="12"/>
          </p:nvPr>
        </p:nvSpPr>
        <p:spPr/>
        <p:txBody>
          <a:bodyPr/>
          <a:lstStyle>
            <a:lvl1pPr>
              <a:defRPr/>
            </a:lvl1pPr>
          </a:lstStyle>
          <a:p>
            <a:fld id="{65FCAFF2-17F5-4430-89AD-3468BA66642B}" type="slidenum">
              <a:rPr lang="th-TH" smtClean="0"/>
              <a:t>‹#›</a:t>
            </a:fld>
            <a:endParaRPr lang="th-TH"/>
          </a:p>
        </p:txBody>
      </p:sp>
    </p:spTree>
    <p:extLst>
      <p:ext uri="{BB962C8B-B14F-4D97-AF65-F5344CB8AC3E}">
        <p14:creationId xmlns:p14="http://schemas.microsoft.com/office/powerpoint/2010/main" val="350376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h-TH"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47E6BC2A-EB27-43F2-9BC0-12810787715F}" type="datetimeFigureOut">
              <a:rPr lang="th-TH" smtClean="0"/>
              <a:t>15/01/57</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65FCAFF2-17F5-4430-89AD-3468BA66642B}" type="slidenum">
              <a:rPr lang="th-TH" smtClean="0"/>
              <a:t>‹#›</a:t>
            </a:fld>
            <a:endParaRPr lang="th-TH"/>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cs typeface="Angsana New" pitchFamily="18" charset="-34"/>
        </a:defRPr>
      </a:lvl2pPr>
      <a:lvl3pPr algn="ctr" rtl="0" eaLnBrk="1" fontAlgn="base" hangingPunct="1">
        <a:spcBef>
          <a:spcPct val="0"/>
        </a:spcBef>
        <a:spcAft>
          <a:spcPct val="0"/>
        </a:spcAft>
        <a:defRPr sz="4400">
          <a:solidFill>
            <a:schemeClr val="tx1"/>
          </a:solidFill>
          <a:latin typeface="Calibri" pitchFamily="34" charset="0"/>
          <a:cs typeface="Angsana New" pitchFamily="18" charset="-34"/>
        </a:defRPr>
      </a:lvl3pPr>
      <a:lvl4pPr algn="ctr" rtl="0" eaLnBrk="1" fontAlgn="base" hangingPunct="1">
        <a:spcBef>
          <a:spcPct val="0"/>
        </a:spcBef>
        <a:spcAft>
          <a:spcPct val="0"/>
        </a:spcAft>
        <a:defRPr sz="4400">
          <a:solidFill>
            <a:schemeClr val="tx1"/>
          </a:solidFill>
          <a:latin typeface="Calibri" pitchFamily="34" charset="0"/>
          <a:cs typeface="Angsana New" pitchFamily="18" charset="-34"/>
        </a:defRPr>
      </a:lvl4pPr>
      <a:lvl5pPr algn="ctr" rtl="0" eaLnBrk="1" fontAlgn="base" hangingPunct="1">
        <a:spcBef>
          <a:spcPct val="0"/>
        </a:spcBef>
        <a:spcAft>
          <a:spcPct val="0"/>
        </a:spcAft>
        <a:defRPr sz="4400">
          <a:solidFill>
            <a:schemeClr val="tx1"/>
          </a:solidFill>
          <a:latin typeface="Calibri" pitchFamily="34" charset="0"/>
          <a:cs typeface="Angsana New" pitchFamily="18" charset="-34"/>
        </a:defRPr>
      </a:lvl5pPr>
      <a:lvl6pPr marL="457200" algn="ctr" rtl="0" eaLnBrk="1" fontAlgn="base" hangingPunct="1">
        <a:spcBef>
          <a:spcPct val="0"/>
        </a:spcBef>
        <a:spcAft>
          <a:spcPct val="0"/>
        </a:spcAft>
        <a:defRPr sz="4400">
          <a:solidFill>
            <a:schemeClr val="tx1"/>
          </a:solidFill>
          <a:latin typeface="Calibri" pitchFamily="34" charset="0"/>
          <a:cs typeface="Angsana New" pitchFamily="18" charset="-34"/>
        </a:defRPr>
      </a:lvl6pPr>
      <a:lvl7pPr marL="914400" algn="ctr" rtl="0" eaLnBrk="1" fontAlgn="base" hangingPunct="1">
        <a:spcBef>
          <a:spcPct val="0"/>
        </a:spcBef>
        <a:spcAft>
          <a:spcPct val="0"/>
        </a:spcAft>
        <a:defRPr sz="4400">
          <a:solidFill>
            <a:schemeClr val="tx1"/>
          </a:solidFill>
          <a:latin typeface="Calibri" pitchFamily="34" charset="0"/>
          <a:cs typeface="Angsana New" pitchFamily="18" charset="-34"/>
        </a:defRPr>
      </a:lvl7pPr>
      <a:lvl8pPr marL="1371600" algn="ctr" rtl="0" eaLnBrk="1" fontAlgn="base" hangingPunct="1">
        <a:spcBef>
          <a:spcPct val="0"/>
        </a:spcBef>
        <a:spcAft>
          <a:spcPct val="0"/>
        </a:spcAft>
        <a:defRPr sz="4400">
          <a:solidFill>
            <a:schemeClr val="tx1"/>
          </a:solidFill>
          <a:latin typeface="Calibri" pitchFamily="34" charset="0"/>
          <a:cs typeface="Angsana New" pitchFamily="18" charset="-34"/>
        </a:defRPr>
      </a:lvl8pPr>
      <a:lvl9pPr marL="1828800" algn="ctr" rtl="0" eaLnBrk="1" fontAlgn="base" hangingPunct="1">
        <a:spcBef>
          <a:spcPct val="0"/>
        </a:spcBef>
        <a:spcAft>
          <a:spcPct val="0"/>
        </a:spcAft>
        <a:defRPr sz="4400">
          <a:solidFill>
            <a:schemeClr val="tx1"/>
          </a:solidFill>
          <a:latin typeface="Calibri" pitchFamily="34" charset="0"/>
          <a:cs typeface="Angsana New" pitchFamily="18" charset="-34"/>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47864" y="2348880"/>
            <a:ext cx="5614392" cy="1470025"/>
          </a:xfrm>
        </p:spPr>
        <p:txBody>
          <a:bodyPr/>
          <a:lstStyle/>
          <a:p>
            <a:r>
              <a:rPr lang="en-US" sz="8000" dirty="0" smtClean="0"/>
              <a:t>Type of Art</a:t>
            </a:r>
            <a:r>
              <a:rPr lang="en-US" dirty="0" smtClean="0"/>
              <a:t/>
            </a:r>
            <a:br>
              <a:rPr lang="en-US" dirty="0" smtClean="0"/>
            </a:br>
            <a:endParaRPr lang="th-TH" dirty="0"/>
          </a:p>
        </p:txBody>
      </p:sp>
      <p:sp>
        <p:nvSpPr>
          <p:cNvPr id="3" name="Subtitle 2"/>
          <p:cNvSpPr>
            <a:spLocks noGrp="1"/>
          </p:cNvSpPr>
          <p:nvPr>
            <p:ph type="subTitle" idx="1"/>
          </p:nvPr>
        </p:nvSpPr>
        <p:spPr>
          <a:xfrm>
            <a:off x="2123728" y="4135590"/>
            <a:ext cx="6400800" cy="1752600"/>
          </a:xfrm>
        </p:spPr>
        <p:txBody>
          <a:bodyPr/>
          <a:lstStyle/>
          <a:p>
            <a:endParaRPr lang="en-US" dirty="0" smtClean="0"/>
          </a:p>
          <a:p>
            <a:pPr algn="r"/>
            <a:r>
              <a:rPr lang="en-US" dirty="0" err="1" smtClean="0"/>
              <a:t>P.M.Somphong</a:t>
            </a:r>
            <a:r>
              <a:rPr lang="en-US" dirty="0" smtClean="0"/>
              <a:t>  </a:t>
            </a:r>
            <a:r>
              <a:rPr lang="en-US" dirty="0" err="1" smtClean="0"/>
              <a:t>Santacitto</a:t>
            </a:r>
            <a:r>
              <a:rPr lang="en-US" smtClean="0"/>
              <a:t>, Ph.D.</a:t>
            </a:r>
            <a:endParaRPr lang="th-TH" dirty="0"/>
          </a:p>
        </p:txBody>
      </p:sp>
      <p:sp>
        <p:nvSpPr>
          <p:cNvPr id="4" name="TextBox 3"/>
          <p:cNvSpPr txBox="1"/>
          <p:nvPr/>
        </p:nvSpPr>
        <p:spPr>
          <a:xfrm>
            <a:off x="7325452" y="5888190"/>
            <a:ext cx="1835696"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endParaRPr lang="en-US" dirty="0" smtClean="0"/>
          </a:p>
          <a:p>
            <a:endParaRPr lang="th-TH" dirty="0"/>
          </a:p>
        </p:txBody>
      </p:sp>
    </p:spTree>
    <p:extLst>
      <p:ext uri="{BB962C8B-B14F-4D97-AF65-F5344CB8AC3E}">
        <p14:creationId xmlns:p14="http://schemas.microsoft.com/office/powerpoint/2010/main" val="4277985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2. Architecture</a:t>
            </a:r>
            <a:endParaRPr lang="th-TH" dirty="0"/>
          </a:p>
        </p:txBody>
      </p:sp>
      <p:sp>
        <p:nvSpPr>
          <p:cNvPr id="3" name="Content Placeholder 2"/>
          <p:cNvSpPr>
            <a:spLocks noGrp="1"/>
          </p:cNvSpPr>
          <p:nvPr>
            <p:ph idx="1"/>
          </p:nvPr>
        </p:nvSpPr>
        <p:spPr/>
        <p:txBody>
          <a:bodyPr/>
          <a:lstStyle/>
          <a:p>
            <a:pPr algn="thaiDist"/>
            <a:r>
              <a:rPr lang="en-US" dirty="0"/>
              <a:t>Architecture is frequently considered a fine art, especially if its aesthetic components are spotlighted — in contrast to structural-engineering or construction-management components. </a:t>
            </a:r>
            <a:endParaRPr lang="th-TH" dirty="0"/>
          </a:p>
        </p:txBody>
      </p:sp>
    </p:spTree>
    <p:extLst>
      <p:ext uri="{BB962C8B-B14F-4D97-AF65-F5344CB8AC3E}">
        <p14:creationId xmlns:p14="http://schemas.microsoft.com/office/powerpoint/2010/main" val="3530189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Pantheon</a:t>
            </a:r>
            <a:endParaRPr lang="th-TH"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4133457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lstStyle/>
          <a:p>
            <a:pPr algn="thaiDist"/>
            <a:r>
              <a:rPr lang="en-US" sz="2800" dirty="0"/>
              <a:t>Architectural works are perceived as cultural and political symbols and works of art. Historical civilizations often are known primarily through their architectural achievements. </a:t>
            </a:r>
            <a:endParaRPr lang="en-US" sz="2800" dirty="0" smtClean="0"/>
          </a:p>
          <a:p>
            <a:pPr algn="thaiDist"/>
            <a:r>
              <a:rPr lang="en-US" sz="2800" dirty="0" smtClean="0"/>
              <a:t>Such </a:t>
            </a:r>
            <a:r>
              <a:rPr lang="en-US" sz="2800" dirty="0"/>
              <a:t>buildings as the pyramids of Egypt and the Roman </a:t>
            </a:r>
            <a:r>
              <a:rPr lang="en-US" sz="2800" dirty="0" err="1"/>
              <a:t>Colosseum</a:t>
            </a:r>
            <a:r>
              <a:rPr lang="en-US" sz="2800" dirty="0"/>
              <a:t> are cultural symbols, and are important links in public consciousness, even when scholars have discovered much about past civilizations through other means. </a:t>
            </a:r>
            <a:endParaRPr lang="en-US" sz="2800" dirty="0" smtClean="0"/>
          </a:p>
          <a:p>
            <a:r>
              <a:rPr lang="en-US" sz="2800" dirty="0" smtClean="0"/>
              <a:t>Cities</a:t>
            </a:r>
            <a:r>
              <a:rPr lang="en-US" sz="2800" dirty="0"/>
              <a:t>, regions and cultures continue to identify themselves with, and are known by, their architectural </a:t>
            </a:r>
            <a:r>
              <a:rPr lang="en-US" sz="2800" dirty="0" smtClean="0"/>
              <a:t>monuments.</a:t>
            </a:r>
            <a:endParaRPr lang="th-TH" sz="2800" dirty="0"/>
          </a:p>
          <a:p>
            <a:endParaRPr lang="th-TH" dirty="0"/>
          </a:p>
        </p:txBody>
      </p:sp>
    </p:spTree>
    <p:extLst>
      <p:ext uri="{BB962C8B-B14F-4D97-AF65-F5344CB8AC3E}">
        <p14:creationId xmlns:p14="http://schemas.microsoft.com/office/powerpoint/2010/main" val="3842117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3</a:t>
            </a:r>
            <a:r>
              <a:rPr lang="en-US" dirty="0"/>
              <a:t>. Painting and Drawing</a:t>
            </a:r>
            <a:endParaRPr lang="th-TH" dirty="0"/>
          </a:p>
        </p:txBody>
      </p:sp>
      <p:sp>
        <p:nvSpPr>
          <p:cNvPr id="3" name="Content Placeholder 2"/>
          <p:cNvSpPr>
            <a:spLocks noGrp="1"/>
          </p:cNvSpPr>
          <p:nvPr>
            <p:ph idx="1"/>
          </p:nvPr>
        </p:nvSpPr>
        <p:spPr/>
        <p:txBody>
          <a:bodyPr/>
          <a:lstStyle/>
          <a:p>
            <a:r>
              <a:rPr lang="en-US" dirty="0"/>
              <a:t>Drawing is a form of visual expression and is one of the major forms within the visual arts. Common instruments include graphite pencils, pen and ink, inked brushes, wax color pencils, crayons, charcoals, chalk, pastels, markers, stylus, or various metals like silverpoint. There are a number of subcategories of drawing, including cartooning. </a:t>
            </a:r>
            <a:endParaRPr lang="th-TH" dirty="0"/>
          </a:p>
        </p:txBody>
      </p:sp>
    </p:spTree>
    <p:extLst>
      <p:ext uri="{BB962C8B-B14F-4D97-AF65-F5344CB8AC3E}">
        <p14:creationId xmlns:p14="http://schemas.microsoft.com/office/powerpoint/2010/main" val="3664026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90864" cy="1143000"/>
          </a:xfrm>
        </p:spPr>
        <p:txBody>
          <a:bodyPr/>
          <a:lstStyle/>
          <a:p>
            <a:pPr algn="l"/>
            <a:r>
              <a:rPr lang="en-US" sz="2400" dirty="0"/>
              <a:t>The Mona Lisa, by Leonardo da Vinci, is one of the most recognizable paintings in the world.</a:t>
            </a:r>
            <a:endParaRPr lang="th-TH"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556792"/>
            <a:ext cx="3037457" cy="4525963"/>
          </a:xfrm>
        </p:spPr>
      </p:pic>
      <p:sp>
        <p:nvSpPr>
          <p:cNvPr id="5" name="Rectangle 4"/>
          <p:cNvSpPr/>
          <p:nvPr/>
        </p:nvSpPr>
        <p:spPr>
          <a:xfrm>
            <a:off x="5148064" y="332656"/>
            <a:ext cx="3995936" cy="954107"/>
          </a:xfrm>
          <a:prstGeom prst="rect">
            <a:avLst/>
          </a:prstGeom>
        </p:spPr>
        <p:txBody>
          <a:bodyPr wrap="square">
            <a:spAutoFit/>
          </a:bodyPr>
          <a:lstStyle/>
          <a:p>
            <a:r>
              <a:rPr lang="pt-BR" dirty="0"/>
              <a:t>Fresco from Ajanta caves, c. 450-500</a:t>
            </a:r>
            <a:endParaRPr lang="th-TH"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19" y="1684454"/>
            <a:ext cx="3167431" cy="4791140"/>
          </a:xfrm>
          <a:prstGeom prst="rect">
            <a:avLst/>
          </a:prstGeom>
        </p:spPr>
      </p:pic>
    </p:spTree>
    <p:extLst>
      <p:ext uri="{BB962C8B-B14F-4D97-AF65-F5344CB8AC3E}">
        <p14:creationId xmlns:p14="http://schemas.microsoft.com/office/powerpoint/2010/main" val="3456654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dirty="0"/>
          </a:p>
        </p:txBody>
      </p:sp>
      <p:sp>
        <p:nvSpPr>
          <p:cNvPr id="3" name="Content Placeholder 2"/>
          <p:cNvSpPr>
            <a:spLocks noGrp="1"/>
          </p:cNvSpPr>
          <p:nvPr>
            <p:ph idx="1"/>
          </p:nvPr>
        </p:nvSpPr>
        <p:spPr/>
        <p:txBody>
          <a:bodyPr/>
          <a:lstStyle/>
          <a:p>
            <a:r>
              <a:rPr lang="en-US" dirty="0"/>
              <a:t>Certain drawing methods or approaches, such as "doodling" and other informal kinds of drawing such as drawing in the fog a shower leaves on a bathroom mirror, or the surrealist method of "entopic </a:t>
            </a:r>
            <a:r>
              <a:rPr lang="en-US" dirty="0" err="1"/>
              <a:t>graphomania</a:t>
            </a:r>
            <a:r>
              <a:rPr lang="en-US" dirty="0"/>
              <a:t>", in which dots are made at the sites of impurities in a blank sheet of paper, and lines are then made between the dots, may or may not be considered to be part of "drawing" as a "fine art."</a:t>
            </a:r>
            <a:endParaRPr lang="th-TH" dirty="0"/>
          </a:p>
          <a:p>
            <a:endParaRPr lang="th-TH" dirty="0"/>
          </a:p>
        </p:txBody>
      </p:sp>
    </p:spTree>
    <p:extLst>
      <p:ext uri="{BB962C8B-B14F-4D97-AF65-F5344CB8AC3E}">
        <p14:creationId xmlns:p14="http://schemas.microsoft.com/office/powerpoint/2010/main" val="652856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4. Literature</a:t>
            </a:r>
            <a:endParaRPr lang="th-TH" dirty="0"/>
          </a:p>
        </p:txBody>
      </p:sp>
      <p:sp>
        <p:nvSpPr>
          <p:cNvPr id="3" name="Content Placeholder 2"/>
          <p:cNvSpPr>
            <a:spLocks noGrp="1"/>
          </p:cNvSpPr>
          <p:nvPr>
            <p:ph idx="1"/>
          </p:nvPr>
        </p:nvSpPr>
        <p:spPr/>
        <p:txBody>
          <a:bodyPr/>
          <a:lstStyle/>
          <a:p>
            <a:r>
              <a:rPr lang="en-US" dirty="0"/>
              <a:t>Literature (from Latin </a:t>
            </a:r>
            <a:r>
              <a:rPr lang="en-US" dirty="0" err="1"/>
              <a:t>litterae</a:t>
            </a:r>
            <a:r>
              <a:rPr lang="en-US" dirty="0"/>
              <a:t> (plural); letter) is the art of written work. The word literature literally means: "things made from letters". Literature is commonly classified as having two major forms—fiction and non-fiction—and two major techniques—poetry and prose</a:t>
            </a:r>
            <a:r>
              <a:rPr lang="en-US" dirty="0" smtClean="0"/>
              <a:t>.</a:t>
            </a:r>
            <a:endParaRPr lang="en-US" dirty="0"/>
          </a:p>
        </p:txBody>
      </p:sp>
    </p:spTree>
    <p:extLst>
      <p:ext uri="{BB962C8B-B14F-4D97-AF65-F5344CB8AC3E}">
        <p14:creationId xmlns:p14="http://schemas.microsoft.com/office/powerpoint/2010/main" val="267446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 Young Girl Reading, c. 1776, by Jean-</a:t>
            </a:r>
            <a:r>
              <a:rPr lang="en-US" sz="2800" dirty="0" err="1"/>
              <a:t>Honoré</a:t>
            </a:r>
            <a:r>
              <a:rPr lang="en-US" sz="2800" dirty="0"/>
              <a:t> Fragonard, National Gallery of Art, Washington, DC.</a:t>
            </a:r>
            <a:endParaRPr lang="th-TH"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5816" y="1556792"/>
            <a:ext cx="3816424" cy="4968552"/>
          </a:xfrm>
        </p:spPr>
      </p:pic>
    </p:spTree>
    <p:extLst>
      <p:ext uri="{BB962C8B-B14F-4D97-AF65-F5344CB8AC3E}">
        <p14:creationId xmlns:p14="http://schemas.microsoft.com/office/powerpoint/2010/main" val="674311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686800" cy="6237312"/>
          </a:xfrm>
        </p:spPr>
        <p:txBody>
          <a:bodyPr/>
          <a:lstStyle/>
          <a:p>
            <a:r>
              <a:rPr lang="en-US" sz="2400" dirty="0"/>
              <a:t>Literature may consist of texts based on factual information (journalistic or non-fiction), a category that may also include polemical works, biography, and reflective essays, or it may consist of texts based on imagination (such as fiction, poetry, or drama). </a:t>
            </a:r>
            <a:endParaRPr lang="en-US" sz="2400" dirty="0" smtClean="0"/>
          </a:p>
          <a:p>
            <a:r>
              <a:rPr lang="en-US" sz="2400" dirty="0" smtClean="0"/>
              <a:t>Literature </a:t>
            </a:r>
            <a:r>
              <a:rPr lang="en-US" sz="2400" dirty="0"/>
              <a:t>written in poetry emphasizes the aesthetic and rhythmic qualities of language—such as sound, symbolism, and </a:t>
            </a:r>
            <a:r>
              <a:rPr lang="en-US" sz="2400" dirty="0" err="1"/>
              <a:t>metre</a:t>
            </a:r>
            <a:r>
              <a:rPr lang="en-US" sz="2400" dirty="0"/>
              <a:t>—to evoke meanings in addition to, or in place of, ordinary meanings, while literature written in prose applies ordinary grammatical structure and the natural flow of speech. Literature can also be classified according to historical periods, genres, and political influences. </a:t>
            </a:r>
            <a:endParaRPr lang="en-US" sz="2400" dirty="0" smtClean="0"/>
          </a:p>
          <a:p>
            <a:r>
              <a:rPr lang="en-US" sz="2400" dirty="0" smtClean="0"/>
              <a:t>While </a:t>
            </a:r>
            <a:r>
              <a:rPr lang="en-US" sz="2400" dirty="0"/>
              <a:t>the concept of genre has broadened over the centuries, in general, a genre consists of artistic works that fall within a certain central theme; examples of genre include romance, mystery, crime, fantasy, erotica, and adventure, among others.</a:t>
            </a:r>
          </a:p>
          <a:p>
            <a:endParaRPr lang="th-TH" dirty="0"/>
          </a:p>
        </p:txBody>
      </p:sp>
    </p:spTree>
    <p:extLst>
      <p:ext uri="{BB962C8B-B14F-4D97-AF65-F5344CB8AC3E}">
        <p14:creationId xmlns:p14="http://schemas.microsoft.com/office/powerpoint/2010/main" val="2018279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5577483"/>
          </a:xfrm>
        </p:spPr>
        <p:txBody>
          <a:bodyPr/>
          <a:lstStyle/>
          <a:p>
            <a:r>
              <a:rPr lang="en-US" sz="2800" dirty="0"/>
              <a:t>Important historical periods in English literature include Old English, Middle English, the Renaissance, the Elizabethan era of the 16th century (which includes the Shakespearean era), the 17th Century Restoration period, the 18th century Age of Enlightenment, the Romanticism of the early 19th century, the later 19th Century Victorian, and 20th Century Modernism and Post-modernism. </a:t>
            </a:r>
            <a:endParaRPr lang="en-US" sz="2800" dirty="0" smtClean="0"/>
          </a:p>
          <a:p>
            <a:r>
              <a:rPr lang="en-US" sz="2800" dirty="0" smtClean="0"/>
              <a:t>Important </a:t>
            </a:r>
            <a:r>
              <a:rPr lang="en-US" sz="2800" dirty="0"/>
              <a:t>intellectual movements that have influenced the study of literature include feminism, post-colonialism, psychoanalysis, post-structuralism, post-modernism, romanticism, and Marxism.</a:t>
            </a:r>
            <a:endParaRPr lang="th-TH" sz="2800" dirty="0"/>
          </a:p>
          <a:p>
            <a:endParaRPr lang="th-TH" sz="2400" dirty="0"/>
          </a:p>
        </p:txBody>
      </p:sp>
    </p:spTree>
    <p:extLst>
      <p:ext uri="{BB962C8B-B14F-4D97-AF65-F5344CB8AC3E}">
        <p14:creationId xmlns:p14="http://schemas.microsoft.com/office/powerpoint/2010/main" val="604045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2 Types of Art </a:t>
            </a:r>
            <a:endParaRPr lang="th-TH"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3682752" cy="4525963"/>
          </a:xfrm>
        </p:spPr>
        <p:txBody>
          <a:bodyPr/>
          <a:lstStyle/>
          <a:p>
            <a:pPr marL="514350" indent="-514350">
              <a:buFont typeface="+mj-lt"/>
              <a:buAutoNum type="arabicPeriod"/>
            </a:pPr>
            <a:r>
              <a:rPr lang="en-US" b="1" dirty="0" smtClean="0">
                <a:effectLst>
                  <a:outerShdw blurRad="38100" dist="38100" dir="2700000" algn="tl">
                    <a:srgbClr val="000000">
                      <a:alpha val="43137"/>
                    </a:srgbClr>
                  </a:outerShdw>
                </a:effectLst>
              </a:rPr>
              <a:t>Fine Arts:</a:t>
            </a:r>
          </a:p>
          <a:p>
            <a:pPr marL="914400" lvl="1" indent="-514350">
              <a:buFont typeface="+mj-lt"/>
              <a:buAutoNum type="arabicPeriod"/>
            </a:pPr>
            <a:r>
              <a:rPr lang="en-US" dirty="0" smtClean="0"/>
              <a:t>Sculpture</a:t>
            </a:r>
          </a:p>
          <a:p>
            <a:pPr marL="914400" lvl="1" indent="-514350">
              <a:buFont typeface="+mj-lt"/>
              <a:buAutoNum type="arabicPeriod"/>
            </a:pPr>
            <a:r>
              <a:rPr lang="en-US" dirty="0" smtClean="0"/>
              <a:t>Architecture</a:t>
            </a:r>
          </a:p>
          <a:p>
            <a:pPr marL="914400" lvl="1" indent="-514350">
              <a:buFont typeface="+mj-lt"/>
              <a:buAutoNum type="arabicPeriod"/>
            </a:pPr>
            <a:r>
              <a:rPr lang="en-US" dirty="0" smtClean="0"/>
              <a:t>Paintings</a:t>
            </a:r>
          </a:p>
          <a:p>
            <a:pPr marL="914400" lvl="1" indent="-514350">
              <a:buFont typeface="+mj-lt"/>
              <a:buAutoNum type="arabicPeriod"/>
            </a:pPr>
            <a:r>
              <a:rPr lang="en-US" dirty="0" smtClean="0"/>
              <a:t>Literature</a:t>
            </a:r>
          </a:p>
          <a:p>
            <a:pPr marL="914400" lvl="1" indent="-514350">
              <a:buFont typeface="+mj-lt"/>
              <a:buAutoNum type="arabicPeriod"/>
            </a:pPr>
            <a:r>
              <a:rPr lang="en-US" dirty="0" smtClean="0"/>
              <a:t>Music</a:t>
            </a:r>
          </a:p>
        </p:txBody>
      </p:sp>
      <p:sp>
        <p:nvSpPr>
          <p:cNvPr id="4" name="Rectangle 3"/>
          <p:cNvSpPr/>
          <p:nvPr/>
        </p:nvSpPr>
        <p:spPr>
          <a:xfrm>
            <a:off x="4067944" y="1616264"/>
            <a:ext cx="4572000" cy="3108543"/>
          </a:xfrm>
          <a:prstGeom prst="rect">
            <a:avLst/>
          </a:prstGeom>
        </p:spPr>
        <p:txBody>
          <a:bodyPr>
            <a:spAutoFit/>
          </a:bodyPr>
          <a:lstStyle/>
          <a:p>
            <a:r>
              <a:rPr lang="en-US" b="1" dirty="0" smtClean="0">
                <a:effectLst>
                  <a:outerShdw blurRad="38100" dist="38100" dir="2700000" algn="tl">
                    <a:srgbClr val="000000">
                      <a:alpha val="43137"/>
                    </a:srgbClr>
                  </a:outerShdw>
                </a:effectLst>
              </a:rPr>
              <a:t>2. Applied </a:t>
            </a:r>
            <a:r>
              <a:rPr lang="en-US" b="1" dirty="0">
                <a:effectLst>
                  <a:outerShdw blurRad="38100" dist="38100" dir="2700000" algn="tl">
                    <a:srgbClr val="000000">
                      <a:alpha val="43137"/>
                    </a:srgbClr>
                  </a:outerShdw>
                </a:effectLst>
              </a:rPr>
              <a:t>Arts:</a:t>
            </a:r>
          </a:p>
          <a:p>
            <a:pPr marL="971550" lvl="1" indent="-514350">
              <a:lnSpc>
                <a:spcPct val="150000"/>
              </a:lnSpc>
              <a:buFont typeface="+mj-lt"/>
              <a:buAutoNum type="arabicPeriod"/>
            </a:pPr>
            <a:r>
              <a:rPr lang="en-US" dirty="0" smtClean="0"/>
              <a:t>Commercial Art</a:t>
            </a:r>
          </a:p>
          <a:p>
            <a:pPr marL="971550" lvl="1" indent="-514350">
              <a:lnSpc>
                <a:spcPct val="150000"/>
              </a:lnSpc>
              <a:buFont typeface="+mj-lt"/>
              <a:buAutoNum type="arabicPeriod"/>
            </a:pPr>
            <a:r>
              <a:rPr lang="en-US" dirty="0" smtClean="0"/>
              <a:t>Decorative Art</a:t>
            </a:r>
          </a:p>
          <a:p>
            <a:pPr marL="971550" lvl="1" indent="-514350">
              <a:lnSpc>
                <a:spcPct val="150000"/>
              </a:lnSpc>
              <a:buFont typeface="+mj-lt"/>
              <a:buAutoNum type="arabicPeriod"/>
            </a:pPr>
            <a:r>
              <a:rPr lang="en-US" dirty="0" smtClean="0"/>
              <a:t>Industrial </a:t>
            </a:r>
            <a:r>
              <a:rPr lang="en-US" dirty="0"/>
              <a:t>Art</a:t>
            </a:r>
          </a:p>
          <a:p>
            <a:pPr marL="971550" lvl="1" indent="-514350">
              <a:lnSpc>
                <a:spcPct val="150000"/>
              </a:lnSpc>
              <a:buFont typeface="+mj-lt"/>
              <a:buAutoNum type="arabicPeriod"/>
            </a:pPr>
            <a:r>
              <a:rPr lang="en-US" dirty="0"/>
              <a:t>Handcraft Art </a:t>
            </a:r>
          </a:p>
        </p:txBody>
      </p:sp>
    </p:spTree>
    <p:extLst>
      <p:ext uri="{BB962C8B-B14F-4D97-AF65-F5344CB8AC3E}">
        <p14:creationId xmlns:p14="http://schemas.microsoft.com/office/powerpoint/2010/main" val="4132393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5. Music</a:t>
            </a:r>
            <a:endParaRPr lang="th-TH" dirty="0"/>
          </a:p>
        </p:txBody>
      </p:sp>
      <p:sp>
        <p:nvSpPr>
          <p:cNvPr id="3" name="Content Placeholder 2"/>
          <p:cNvSpPr>
            <a:spLocks noGrp="1"/>
          </p:cNvSpPr>
          <p:nvPr>
            <p:ph idx="1"/>
          </p:nvPr>
        </p:nvSpPr>
        <p:spPr/>
        <p:txBody>
          <a:bodyPr/>
          <a:lstStyle/>
          <a:p>
            <a:r>
              <a:rPr lang="en-US" dirty="0"/>
              <a:t>Music is an art form whose medium is sound and silence. Its common elements are pitch (which governs melody and harmony), rhythm (and its associated concepts tempo, meter, and articulation), dynamics, and the sonic qualities of timbre and texture. The word derives from Greek </a:t>
            </a:r>
            <a:r>
              <a:rPr lang="en-US" dirty="0" err="1"/>
              <a:t>μουσική</a:t>
            </a:r>
            <a:r>
              <a:rPr lang="en-US" dirty="0"/>
              <a:t> (</a:t>
            </a:r>
            <a:r>
              <a:rPr lang="en-US" dirty="0" err="1"/>
              <a:t>mousike</a:t>
            </a:r>
            <a:r>
              <a:rPr lang="en-US" dirty="0"/>
              <a:t>; "art of the Muses").</a:t>
            </a:r>
            <a:endParaRPr lang="th-TH" dirty="0"/>
          </a:p>
        </p:txBody>
      </p:sp>
    </p:spTree>
    <p:extLst>
      <p:ext uri="{BB962C8B-B14F-4D97-AF65-F5344CB8AC3E}">
        <p14:creationId xmlns:p14="http://schemas.microsoft.com/office/powerpoint/2010/main" val="3785061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 painting on an Ancient Greek vase depicts a music lesson (c. 510 BC).</a:t>
            </a:r>
            <a:endParaRPr lang="th-TH"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8457" y="1600200"/>
            <a:ext cx="7227086" cy="4525963"/>
          </a:xfrm>
        </p:spPr>
      </p:pic>
    </p:spTree>
    <p:extLst>
      <p:ext uri="{BB962C8B-B14F-4D97-AF65-F5344CB8AC3E}">
        <p14:creationId xmlns:p14="http://schemas.microsoft.com/office/powerpoint/2010/main" val="1632048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pPr lvl="1"/>
            <a:r>
              <a:rPr lang="en-US" dirty="0" smtClean="0"/>
              <a:t>2. Applied Arts</a:t>
            </a:r>
            <a:endParaRPr lang="th-TH" dirty="0"/>
          </a:p>
        </p:txBody>
      </p:sp>
      <p:sp>
        <p:nvSpPr>
          <p:cNvPr id="3" name="Content Placeholder 2"/>
          <p:cNvSpPr>
            <a:spLocks noGrp="1"/>
          </p:cNvSpPr>
          <p:nvPr>
            <p:ph idx="1"/>
          </p:nvPr>
        </p:nvSpPr>
        <p:spPr>
          <a:xfrm>
            <a:off x="467544" y="1063277"/>
            <a:ext cx="8229600" cy="4525963"/>
          </a:xfrm>
        </p:spPr>
        <p:txBody>
          <a:bodyPr/>
          <a:lstStyle/>
          <a:p>
            <a:pPr marL="0" indent="0" algn="just">
              <a:spcBef>
                <a:spcPts val="0"/>
              </a:spcBef>
              <a:buNone/>
            </a:pPr>
            <a:r>
              <a:rPr lang="en-US" sz="2800" dirty="0"/>
              <a:t>The applied arts are the application of design and decoration to everyday objects to make them aesthetically pleasing</a:t>
            </a:r>
            <a:r>
              <a:rPr lang="en-US" sz="2800" dirty="0" smtClean="0"/>
              <a:t>.</a:t>
            </a:r>
          </a:p>
          <a:p>
            <a:pPr marL="0" indent="0" algn="just">
              <a:spcBef>
                <a:spcPts val="0"/>
              </a:spcBef>
              <a:buNone/>
            </a:pPr>
            <a:r>
              <a:rPr lang="en-US" sz="2800" dirty="0" smtClean="0"/>
              <a:t>The </a:t>
            </a:r>
            <a:r>
              <a:rPr lang="en-US" sz="2800" dirty="0"/>
              <a:t>term is applied in distinction to the fine arts which aims to produce objects which are beautiful and/or provide intellectual stimulation. </a:t>
            </a:r>
            <a:endParaRPr lang="en-US" sz="2800" dirty="0" smtClean="0"/>
          </a:p>
          <a:p>
            <a:pPr marL="0" indent="0" algn="just">
              <a:spcBef>
                <a:spcPts val="0"/>
              </a:spcBef>
              <a:buNone/>
            </a:pPr>
            <a:r>
              <a:rPr lang="en-US" sz="2800" dirty="0" smtClean="0"/>
              <a:t>In </a:t>
            </a:r>
            <a:r>
              <a:rPr lang="en-US" sz="2800" dirty="0"/>
              <a:t>practice, the two often </a:t>
            </a:r>
            <a:r>
              <a:rPr lang="en-US" sz="2800" dirty="0" smtClean="0"/>
              <a:t>overlap. The </a:t>
            </a:r>
            <a:r>
              <a:rPr lang="en-US" sz="2800" dirty="0"/>
              <a:t>fields of industrial design, graphic design, fashion design, interior design and the decorative arts are considered applied arts. </a:t>
            </a:r>
            <a:endParaRPr lang="en-US" sz="2800" dirty="0" smtClean="0"/>
          </a:p>
          <a:p>
            <a:pPr marL="0" indent="0" algn="just">
              <a:spcBef>
                <a:spcPts val="0"/>
              </a:spcBef>
              <a:buNone/>
            </a:pPr>
            <a:r>
              <a:rPr lang="en-US" sz="2800" dirty="0" smtClean="0"/>
              <a:t>In </a:t>
            </a:r>
            <a:r>
              <a:rPr lang="en-US" sz="2800" dirty="0"/>
              <a:t>a creative and/or abstract context, the fields of architecture and photography are also considered applied arts.</a:t>
            </a:r>
            <a:endParaRPr lang="th-TH" sz="2800" dirty="0"/>
          </a:p>
        </p:txBody>
      </p:sp>
    </p:spTree>
    <p:extLst>
      <p:ext uri="{BB962C8B-B14F-4D97-AF65-F5344CB8AC3E}">
        <p14:creationId xmlns:p14="http://schemas.microsoft.com/office/powerpoint/2010/main" val="1534423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Commercial </a:t>
            </a:r>
            <a:r>
              <a:rPr lang="en-US" dirty="0"/>
              <a:t>art </a:t>
            </a:r>
            <a:endParaRPr lang="th-TH" dirty="0"/>
          </a:p>
        </p:txBody>
      </p:sp>
      <p:sp>
        <p:nvSpPr>
          <p:cNvPr id="3" name="Content Placeholder 2"/>
          <p:cNvSpPr>
            <a:spLocks noGrp="1"/>
          </p:cNvSpPr>
          <p:nvPr>
            <p:ph idx="1"/>
          </p:nvPr>
        </p:nvSpPr>
        <p:spPr/>
        <p:txBody>
          <a:bodyPr/>
          <a:lstStyle/>
          <a:p>
            <a:pPr marL="0" indent="0" algn="just">
              <a:buNone/>
            </a:pPr>
            <a:r>
              <a:rPr lang="en-US" sz="2800" dirty="0" smtClean="0"/>
              <a:t>is </a:t>
            </a:r>
            <a:r>
              <a:rPr lang="en-US" sz="2800" dirty="0"/>
              <a:t>the art of creative services, referring to art created for commercial purposes, primarily advertising. The term has become increasingly anachronistic in favor of more contemporary terms such as graphic design and advertising art.</a:t>
            </a:r>
          </a:p>
          <a:p>
            <a:pPr marL="0" indent="0" algn="just">
              <a:buNone/>
            </a:pPr>
            <a:r>
              <a:rPr lang="en-US" sz="2800" dirty="0"/>
              <a:t>Commercial art traditionally includes designing books, advertisements of different products, signs, posters, and other displays to promote sale or acceptance of products, services, or ideas.</a:t>
            </a:r>
            <a:endParaRPr lang="th-TH" sz="2800" dirty="0"/>
          </a:p>
        </p:txBody>
      </p:sp>
    </p:spTree>
    <p:extLst>
      <p:ext uri="{BB962C8B-B14F-4D97-AF65-F5344CB8AC3E}">
        <p14:creationId xmlns:p14="http://schemas.microsoft.com/office/powerpoint/2010/main" val="1671110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decorative </a:t>
            </a:r>
            <a:r>
              <a:rPr lang="en-US" dirty="0"/>
              <a:t>arts </a:t>
            </a:r>
            <a:endParaRPr lang="th-TH" dirty="0"/>
          </a:p>
        </p:txBody>
      </p:sp>
      <p:sp>
        <p:nvSpPr>
          <p:cNvPr id="3" name="Content Placeholder 2"/>
          <p:cNvSpPr>
            <a:spLocks noGrp="1"/>
          </p:cNvSpPr>
          <p:nvPr>
            <p:ph idx="1"/>
          </p:nvPr>
        </p:nvSpPr>
        <p:spPr/>
        <p:txBody>
          <a:bodyPr/>
          <a:lstStyle/>
          <a:p>
            <a:pPr marL="0" indent="0" algn="thaiDist">
              <a:buNone/>
            </a:pPr>
            <a:r>
              <a:rPr lang="en-US" sz="2800" dirty="0" smtClean="0"/>
              <a:t>is </a:t>
            </a:r>
            <a:r>
              <a:rPr lang="en-US" sz="2800" dirty="0"/>
              <a:t>traditionally a term for the design and manufacture of functional objects. It includes interior design, but not usually architecture. </a:t>
            </a:r>
            <a:endParaRPr lang="en-US" sz="2800" dirty="0" smtClean="0"/>
          </a:p>
          <a:p>
            <a:pPr marL="0" indent="0" algn="thaiDist">
              <a:buNone/>
            </a:pPr>
            <a:endParaRPr lang="en-US" sz="2800" dirty="0"/>
          </a:p>
          <a:p>
            <a:pPr marL="0" indent="0" algn="thaiDist">
              <a:buNone/>
            </a:pPr>
            <a:r>
              <a:rPr lang="en-US" sz="2800" dirty="0" smtClean="0"/>
              <a:t>The </a:t>
            </a:r>
            <a:r>
              <a:rPr lang="en-US" sz="2800" dirty="0"/>
              <a:t>decorative arts are often categorized in opposition to the "fine arts", namely, painting, drawing, photography, and large-scale sculpture, which generally have no function other than to be seen.</a:t>
            </a:r>
            <a:endParaRPr lang="th-TH" sz="2800" dirty="0"/>
          </a:p>
        </p:txBody>
      </p:sp>
    </p:spTree>
    <p:extLst>
      <p:ext uri="{BB962C8B-B14F-4D97-AF65-F5344CB8AC3E}">
        <p14:creationId xmlns:p14="http://schemas.microsoft.com/office/powerpoint/2010/main" val="3441631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front side of the Cross of </a:t>
            </a:r>
            <a:r>
              <a:rPr lang="en-US" sz="3600" dirty="0" err="1"/>
              <a:t>Lothair</a:t>
            </a:r>
            <a:r>
              <a:rPr lang="en-US" sz="3600" dirty="0"/>
              <a:t> (c. 1000), a classic example of "</a:t>
            </a:r>
            <a:r>
              <a:rPr lang="en-US" sz="3600" dirty="0" err="1"/>
              <a:t>Ars</a:t>
            </a:r>
            <a:r>
              <a:rPr lang="en-US" sz="3600" dirty="0"/>
              <a:t> Sacra"</a:t>
            </a:r>
            <a:endParaRPr lang="th-TH"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2476447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
            </a:r>
            <a:br>
              <a:rPr lang="en-US" dirty="0" smtClean="0"/>
            </a:br>
            <a:r>
              <a:rPr lang="en-US" dirty="0" smtClean="0"/>
              <a:t>3. Industrial Art</a:t>
            </a:r>
            <a:br>
              <a:rPr lang="en-US" dirty="0" smtClean="0"/>
            </a:br>
            <a:endParaRPr lang="th-TH" dirty="0"/>
          </a:p>
        </p:txBody>
      </p:sp>
      <p:sp>
        <p:nvSpPr>
          <p:cNvPr id="3" name="Content Placeholder 2"/>
          <p:cNvSpPr>
            <a:spLocks noGrp="1"/>
          </p:cNvSpPr>
          <p:nvPr>
            <p:ph idx="1"/>
          </p:nvPr>
        </p:nvSpPr>
        <p:spPr/>
        <p:txBody>
          <a:bodyPr/>
          <a:lstStyle/>
          <a:p>
            <a:pPr marL="0" indent="0" algn="just">
              <a:buNone/>
            </a:pPr>
            <a:r>
              <a:rPr lang="en-US" sz="2800" dirty="0"/>
              <a:t>Industrial Design is the use of both applied art and applied science to improve the aesthetics, ergonomics, functionality, and/or usability of a product, and it may also be used to improve the product's marketability and even production. </a:t>
            </a:r>
            <a:endParaRPr lang="en-US" sz="2800" dirty="0" smtClean="0"/>
          </a:p>
          <a:p>
            <a:pPr marL="0" indent="0" algn="just">
              <a:buNone/>
            </a:pPr>
            <a:r>
              <a:rPr lang="en-US" sz="2800" dirty="0" smtClean="0"/>
              <a:t>The </a:t>
            </a:r>
            <a:r>
              <a:rPr lang="en-US" sz="2800" dirty="0"/>
              <a:t>role of an industrial designer is to create and execute design solutions for problems of form, usability, physical ergonomics, marketing, brand development, and sales</a:t>
            </a:r>
            <a:r>
              <a:rPr lang="en-US" sz="2800" dirty="0" smtClean="0"/>
              <a:t>. </a:t>
            </a:r>
            <a:endParaRPr lang="en-US" sz="2800" dirty="0"/>
          </a:p>
        </p:txBody>
      </p:sp>
    </p:spTree>
    <p:extLst>
      <p:ext uri="{BB962C8B-B14F-4D97-AF65-F5344CB8AC3E}">
        <p14:creationId xmlns:p14="http://schemas.microsoft.com/office/powerpoint/2010/main" val="2122815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An iPod, an industrially designed product.</a:t>
            </a:r>
            <a:endParaRPr lang="th-TH"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124744"/>
            <a:ext cx="6208464" cy="4656348"/>
          </a:xfrm>
        </p:spPr>
      </p:pic>
    </p:spTree>
    <p:extLst>
      <p:ext uri="{BB962C8B-B14F-4D97-AF65-F5344CB8AC3E}">
        <p14:creationId xmlns:p14="http://schemas.microsoft.com/office/powerpoint/2010/main" val="3294512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64704"/>
            <a:ext cx="8147248" cy="5361459"/>
          </a:xfrm>
        </p:spPr>
        <p:txBody>
          <a:bodyPr/>
          <a:lstStyle/>
          <a:p>
            <a:pPr marL="0" indent="0" algn="thaiDist">
              <a:buNone/>
            </a:pPr>
            <a:r>
              <a:rPr lang="en-US" sz="2400" dirty="0"/>
              <a:t>Industrial design can overlap significantly with engineering design, and in different countries the boundaries of the two concepts can vary, but in general engineering focuses principally on functionality or Utility of Products whereas industrial design focuses principally on aesthetic and user-interface aspects of products. </a:t>
            </a:r>
            <a:endParaRPr lang="en-US" sz="2400" dirty="0" smtClean="0"/>
          </a:p>
          <a:p>
            <a:pPr marL="0" indent="0" algn="thaiDist">
              <a:buNone/>
            </a:pPr>
            <a:r>
              <a:rPr lang="en-US" sz="2400" dirty="0" smtClean="0"/>
              <a:t>In </a:t>
            </a:r>
            <a:r>
              <a:rPr lang="en-US" sz="2400" dirty="0"/>
              <a:t>many jurisdictions this distinction is effectively defined by credentials and/or licensure required to engage in the practice of engineering</a:t>
            </a:r>
            <a:r>
              <a:rPr lang="en-US" sz="2400" dirty="0" smtClean="0"/>
              <a:t>.</a:t>
            </a:r>
          </a:p>
          <a:p>
            <a:pPr marL="0" indent="0" algn="thaiDist">
              <a:buNone/>
            </a:pPr>
            <a:r>
              <a:rPr lang="en-US" sz="2400" dirty="0" smtClean="0"/>
              <a:t>"</a:t>
            </a:r>
            <a:r>
              <a:rPr lang="en-US" sz="2400" dirty="0"/>
              <a:t>Industrial design" as such does not overlap much with the engineering sub-discipline of industrial engineering, except for the latter's sub-specialty of ergonomics.</a:t>
            </a:r>
            <a:endParaRPr lang="th-TH" sz="2400" dirty="0"/>
          </a:p>
          <a:p>
            <a:endParaRPr lang="th-TH" sz="2400" dirty="0"/>
          </a:p>
        </p:txBody>
      </p:sp>
    </p:spTree>
    <p:extLst>
      <p:ext uri="{BB962C8B-B14F-4D97-AF65-F5344CB8AC3E}">
        <p14:creationId xmlns:p14="http://schemas.microsoft.com/office/powerpoint/2010/main" val="181655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4. Handicraft Art </a:t>
            </a:r>
            <a:endParaRPr lang="th-TH" dirty="0"/>
          </a:p>
        </p:txBody>
      </p:sp>
      <p:sp>
        <p:nvSpPr>
          <p:cNvPr id="3" name="Content Placeholder 2"/>
          <p:cNvSpPr>
            <a:spLocks noGrp="1"/>
          </p:cNvSpPr>
          <p:nvPr>
            <p:ph idx="1"/>
          </p:nvPr>
        </p:nvSpPr>
        <p:spPr/>
        <p:txBody>
          <a:bodyPr/>
          <a:lstStyle/>
          <a:p>
            <a:r>
              <a:rPr lang="en-US" sz="2400" dirty="0"/>
              <a:t>A handicraft, sometimes more precisely expressed as artisanal handicraft, is any of a wide variety of types of work where useful and decorative objects are made completely by hand or by using only simple tools. </a:t>
            </a:r>
            <a:endParaRPr lang="en-US" sz="2400" dirty="0" smtClean="0"/>
          </a:p>
          <a:p>
            <a:r>
              <a:rPr lang="en-US" sz="2400" dirty="0" smtClean="0"/>
              <a:t>It </a:t>
            </a:r>
            <a:r>
              <a:rPr lang="en-US" sz="2400" dirty="0"/>
              <a:t>is a traditional main sector of craft, and applies to a wide range of creative and design activities that are related to making things with one's hands and skill, including work with textiles, moldable and rigid materials, paper, plant fibers, etc. Usually the term is applied to traditional techniques of creating items (whether for personal use or as products) that are both practical and aesthetic.</a:t>
            </a:r>
          </a:p>
          <a:p>
            <a:endParaRPr lang="en-US" sz="2400" dirty="0"/>
          </a:p>
        </p:txBody>
      </p:sp>
    </p:spTree>
    <p:extLst>
      <p:ext uri="{BB962C8B-B14F-4D97-AF65-F5344CB8AC3E}">
        <p14:creationId xmlns:p14="http://schemas.microsoft.com/office/powerpoint/2010/main" val="2372947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Works of art can tell stories or simply express an aesthetic truth or feeling. Panorama of a section of A Thousand Li of Mountains and Rivers, a 12th-century painting by Song Dynasty artist Wang </a:t>
            </a:r>
            <a:r>
              <a:rPr lang="en-US" sz="2000" dirty="0" err="1"/>
              <a:t>Ximeng</a:t>
            </a:r>
            <a:r>
              <a:rPr lang="en-US" sz="2000" dirty="0"/>
              <a:t>.</a:t>
            </a:r>
            <a:endParaRPr lang="th-TH"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844824"/>
            <a:ext cx="8867328" cy="2968657"/>
          </a:xfrm>
        </p:spPr>
      </p:pic>
    </p:spTree>
    <p:extLst>
      <p:ext uri="{BB962C8B-B14F-4D97-AF65-F5344CB8AC3E}">
        <p14:creationId xmlns:p14="http://schemas.microsoft.com/office/powerpoint/2010/main" val="3015758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 handicraft Selling-Factory shop, Isfahan-Iran</a:t>
            </a:r>
            <a:endParaRPr lang="th-TH"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9030983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r>
              <a:rPr lang="en-US" sz="2800" dirty="0"/>
              <a:t>Collective terms for handicrafts include </a:t>
            </a:r>
            <a:r>
              <a:rPr lang="en-US" sz="2800" dirty="0" err="1"/>
              <a:t>artisanry</a:t>
            </a:r>
            <a:r>
              <a:rPr lang="en-US" sz="2800" dirty="0"/>
              <a:t>, </a:t>
            </a:r>
            <a:r>
              <a:rPr lang="en-US" sz="2800" dirty="0" err="1"/>
              <a:t>handicrafting</a:t>
            </a:r>
            <a:r>
              <a:rPr lang="en-US" sz="2800" dirty="0"/>
              <a:t>, crafting, and </a:t>
            </a:r>
            <a:r>
              <a:rPr lang="en-US" sz="2800" dirty="0" err="1"/>
              <a:t>handicraftsmanship</a:t>
            </a:r>
            <a:r>
              <a:rPr lang="en-US" sz="2800" dirty="0"/>
              <a:t>. The term arts and crafts is also applied, especially in the United States and mostly to hobbyists' and children's output rather than items crafted for daily use, but this distinction is not formal, and the term is easily confused with the Arts and Crafts design movement, which is in fact as practical as it is aesthetic.</a:t>
            </a:r>
            <a:endParaRPr lang="th-TH" sz="2800" dirty="0"/>
          </a:p>
        </p:txBody>
      </p:sp>
    </p:spTree>
    <p:extLst>
      <p:ext uri="{BB962C8B-B14F-4D97-AF65-F5344CB8AC3E}">
        <p14:creationId xmlns:p14="http://schemas.microsoft.com/office/powerpoint/2010/main" val="322365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pPr algn="thaiDist"/>
            <a:r>
              <a:rPr lang="en-US" sz="2400" dirty="0" err="1"/>
              <a:t>Handicrafting</a:t>
            </a:r>
            <a:r>
              <a:rPr lang="en-US" sz="2400" dirty="0"/>
              <a:t> has its roots in the rural crafts—the material-goods necessities—of ancient civilizations, and many specific crafts have been practiced for centuries, while others are modern inventions, or popularizations of crafts which were originally practiced in a limited geographic area.</a:t>
            </a:r>
          </a:p>
          <a:p>
            <a:pPr algn="thaiDist"/>
            <a:r>
              <a:rPr lang="en-US" sz="2400" dirty="0"/>
              <a:t>Many </a:t>
            </a:r>
            <a:r>
              <a:rPr lang="en-US" sz="2400" dirty="0" err="1"/>
              <a:t>handicrafters</a:t>
            </a:r>
            <a:r>
              <a:rPr lang="en-US" sz="2400" dirty="0"/>
              <a:t> use natural, even entirely indigenous, materials while others may prefer modern, non-traditional materials, and even </a:t>
            </a:r>
            <a:r>
              <a:rPr lang="en-US" sz="2400" dirty="0" err="1"/>
              <a:t>upcycle</a:t>
            </a:r>
            <a:r>
              <a:rPr lang="en-US" sz="2400" dirty="0"/>
              <a:t> industrial materials. </a:t>
            </a:r>
            <a:endParaRPr lang="en-US" sz="2400" dirty="0" smtClean="0"/>
          </a:p>
          <a:p>
            <a:pPr algn="thaiDist"/>
            <a:r>
              <a:rPr lang="en-US" sz="2400" dirty="0" smtClean="0"/>
              <a:t>The </a:t>
            </a:r>
            <a:r>
              <a:rPr lang="en-US" sz="2400" dirty="0"/>
              <a:t>individual artisanship of a </a:t>
            </a:r>
            <a:r>
              <a:rPr lang="en-US" sz="2400" dirty="0" err="1"/>
              <a:t>handicrafted</a:t>
            </a:r>
            <a:r>
              <a:rPr lang="en-US" sz="2400" dirty="0"/>
              <a:t> item is the paramount criterion; those made by mass production or machines are not handicraft goods</a:t>
            </a:r>
            <a:r>
              <a:rPr lang="en-US" sz="2400" dirty="0" smtClean="0"/>
              <a:t>.</a:t>
            </a:r>
            <a:endParaRPr lang="en-US" sz="2400" dirty="0"/>
          </a:p>
        </p:txBody>
      </p:sp>
    </p:spTree>
    <p:extLst>
      <p:ext uri="{BB962C8B-B14F-4D97-AF65-F5344CB8AC3E}">
        <p14:creationId xmlns:p14="http://schemas.microsoft.com/office/powerpoint/2010/main" val="1281265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endParaRPr lang="th-TH" dirty="0"/>
          </a:p>
        </p:txBody>
      </p:sp>
      <p:sp>
        <p:nvSpPr>
          <p:cNvPr id="3" name="Content Placeholder 2"/>
          <p:cNvSpPr>
            <a:spLocks noGrp="1"/>
          </p:cNvSpPr>
          <p:nvPr>
            <p:ph idx="1"/>
          </p:nvPr>
        </p:nvSpPr>
        <p:spPr>
          <a:xfrm>
            <a:off x="467544" y="1196752"/>
            <a:ext cx="8229600" cy="4525963"/>
          </a:xfrm>
        </p:spPr>
        <p:txBody>
          <a:bodyPr/>
          <a:lstStyle/>
          <a:p>
            <a:pPr algn="thaiDist"/>
            <a:r>
              <a:rPr lang="en-US" sz="2400" dirty="0"/>
              <a:t>Seen as developing the skills and creative interests of students, generally and sometimes towards a particular craft or trade, handicrafts are often integrated into educational systems, both informally and formally. </a:t>
            </a:r>
            <a:endParaRPr lang="en-US" sz="2400" dirty="0" smtClean="0"/>
          </a:p>
          <a:p>
            <a:pPr algn="thaiDist"/>
            <a:r>
              <a:rPr lang="en-US" sz="2400" dirty="0" smtClean="0"/>
              <a:t>Most </a:t>
            </a:r>
            <a:r>
              <a:rPr lang="en-US" sz="2400" dirty="0"/>
              <a:t>crafts require the development of skill and the application of patience, but can be learned by virtually anyone.</a:t>
            </a:r>
          </a:p>
          <a:p>
            <a:pPr algn="thaiDist"/>
            <a:r>
              <a:rPr lang="en-US" sz="2400" dirty="0" smtClean="0"/>
              <a:t>Like </a:t>
            </a:r>
            <a:r>
              <a:rPr lang="en-US" sz="2400" dirty="0"/>
              <a:t>folk art, handicraft output often has cultural and/or religious significance, and increasingly may have a political message as well, as in </a:t>
            </a:r>
            <a:r>
              <a:rPr lang="en-US" sz="2400" dirty="0" err="1"/>
              <a:t>craftivism</a:t>
            </a:r>
            <a:r>
              <a:rPr lang="en-US" sz="2400" dirty="0"/>
              <a:t>. Many crafts become very popular for brief periods of time (a few months, or a few years), spreading rapidly among the crafting population as everyone emulates the first examples, then their popularity wanes until a later resurgence.</a:t>
            </a:r>
            <a:endParaRPr lang="th-TH" sz="2400" dirty="0"/>
          </a:p>
          <a:p>
            <a:endParaRPr lang="th-TH" dirty="0"/>
          </a:p>
        </p:txBody>
      </p:sp>
    </p:spTree>
    <p:extLst>
      <p:ext uri="{BB962C8B-B14F-4D97-AF65-F5344CB8AC3E}">
        <p14:creationId xmlns:p14="http://schemas.microsoft.com/office/powerpoint/2010/main" val="2116809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5736" y="2060848"/>
            <a:ext cx="7772400" cy="1470025"/>
          </a:xfrm>
        </p:spPr>
        <p:txBody>
          <a:bodyPr/>
          <a:lstStyle/>
          <a:p>
            <a:r>
              <a:rPr lang="en-US" sz="6000" dirty="0"/>
              <a:t>The creative arts </a:t>
            </a:r>
            <a:endParaRPr lang="th-TH" sz="6000" dirty="0"/>
          </a:p>
        </p:txBody>
      </p:sp>
      <p:sp>
        <p:nvSpPr>
          <p:cNvPr id="3" name="Subtitle 2"/>
          <p:cNvSpPr>
            <a:spLocks noGrp="1"/>
          </p:cNvSpPr>
          <p:nvPr>
            <p:ph type="subTitle" idx="1"/>
          </p:nvPr>
        </p:nvSpPr>
        <p:spPr/>
        <p:txBody>
          <a:bodyPr/>
          <a:lstStyle/>
          <a:p>
            <a:endParaRPr lang="th-TH"/>
          </a:p>
        </p:txBody>
      </p:sp>
    </p:spTree>
    <p:extLst>
      <p:ext uri="{BB962C8B-B14F-4D97-AF65-F5344CB8AC3E}">
        <p14:creationId xmlns:p14="http://schemas.microsoft.com/office/powerpoint/2010/main" val="31752678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creative arts </a:t>
            </a:r>
            <a:endParaRPr lang="th-TH" dirty="0"/>
          </a:p>
        </p:txBody>
      </p:sp>
      <p:sp>
        <p:nvSpPr>
          <p:cNvPr id="3" name="Content Placeholder 2"/>
          <p:cNvSpPr>
            <a:spLocks noGrp="1"/>
          </p:cNvSpPr>
          <p:nvPr>
            <p:ph idx="1"/>
          </p:nvPr>
        </p:nvSpPr>
        <p:spPr>
          <a:xfrm>
            <a:off x="611560" y="1916832"/>
            <a:ext cx="8229600" cy="4525963"/>
          </a:xfrm>
        </p:spPr>
        <p:txBody>
          <a:bodyPr/>
          <a:lstStyle/>
          <a:p>
            <a:r>
              <a:rPr lang="en-US" sz="2400" dirty="0" smtClean="0"/>
              <a:t>are </a:t>
            </a:r>
            <a:r>
              <a:rPr lang="en-US" sz="2400" dirty="0"/>
              <a:t>often divided into more specific categories, each related to its technique, or medium, such as decorative arts, plastic arts, performing arts, or literature. </a:t>
            </a:r>
            <a:endParaRPr lang="en-US" sz="2400" dirty="0" smtClean="0"/>
          </a:p>
          <a:p>
            <a:r>
              <a:rPr lang="en-US" sz="2400" dirty="0" smtClean="0"/>
              <a:t>Unlike </a:t>
            </a:r>
            <a:r>
              <a:rPr lang="en-US" sz="2400" dirty="0"/>
              <a:t>scientific fields, art is one of the few subjects that are academically organized according to </a:t>
            </a:r>
            <a:r>
              <a:rPr lang="en-US" sz="2400" dirty="0" smtClean="0"/>
              <a:t>technique. </a:t>
            </a:r>
            <a:r>
              <a:rPr lang="en-US" sz="2400" dirty="0"/>
              <a:t>An artistic medium is the substance or material the artistic work is made from, and may also refer to the technique used. </a:t>
            </a:r>
            <a:endParaRPr lang="en-US" sz="2400" dirty="0" smtClean="0"/>
          </a:p>
          <a:p>
            <a:r>
              <a:rPr lang="en-US" sz="2400" dirty="0" smtClean="0"/>
              <a:t>For </a:t>
            </a:r>
            <a:r>
              <a:rPr lang="en-US" sz="2400" dirty="0"/>
              <a:t>example, paint is a medium used in painting, and paper is a medium used in drawing.</a:t>
            </a:r>
          </a:p>
          <a:p>
            <a:endParaRPr lang="en-US" sz="2000" dirty="0"/>
          </a:p>
        </p:txBody>
      </p:sp>
    </p:spTree>
    <p:extLst>
      <p:ext uri="{BB962C8B-B14F-4D97-AF65-F5344CB8AC3E}">
        <p14:creationId xmlns:p14="http://schemas.microsoft.com/office/powerpoint/2010/main" val="21076871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en-US" dirty="0"/>
              <a:t>art form</a:t>
            </a:r>
            <a:endParaRPr lang="th-TH" dirty="0"/>
          </a:p>
        </p:txBody>
      </p:sp>
      <p:sp>
        <p:nvSpPr>
          <p:cNvPr id="3" name="Content Placeholder 2"/>
          <p:cNvSpPr>
            <a:spLocks noGrp="1"/>
          </p:cNvSpPr>
          <p:nvPr>
            <p:ph idx="1"/>
          </p:nvPr>
        </p:nvSpPr>
        <p:spPr>
          <a:xfrm>
            <a:off x="467544" y="692696"/>
            <a:ext cx="8229600" cy="4525963"/>
          </a:xfrm>
        </p:spPr>
        <p:txBody>
          <a:bodyPr/>
          <a:lstStyle/>
          <a:p>
            <a:r>
              <a:rPr lang="en-US" sz="2400" dirty="0"/>
              <a:t>An </a:t>
            </a:r>
            <a:r>
              <a:rPr lang="en-US" sz="2400" b="1" dirty="0"/>
              <a:t>art form </a:t>
            </a:r>
            <a:r>
              <a:rPr lang="en-US" sz="2400" dirty="0"/>
              <a:t>is the specific shape, or quality an artistic expression takes. </a:t>
            </a:r>
            <a:endParaRPr lang="en-US" sz="2400" dirty="0" smtClean="0"/>
          </a:p>
          <a:p>
            <a:r>
              <a:rPr lang="en-US" sz="2400" dirty="0" smtClean="0"/>
              <a:t>The </a:t>
            </a:r>
            <a:r>
              <a:rPr lang="en-US" sz="2400" dirty="0"/>
              <a:t>media used often influence the form. For example, the form of a sculpture must exist in space in three dimensions, and respond to gravity. The constraints and limitations of a particular medium are thus called its formal qualities. </a:t>
            </a:r>
            <a:endParaRPr lang="en-US" sz="2400" dirty="0" smtClean="0"/>
          </a:p>
          <a:p>
            <a:pPr algn="thaiDist"/>
            <a:r>
              <a:rPr lang="en-US" sz="2400" dirty="0" smtClean="0"/>
              <a:t>To </a:t>
            </a:r>
            <a:r>
              <a:rPr lang="en-US" sz="2400" dirty="0"/>
              <a:t>give another example, the formal qualities of painting are the canvas texture, color, and brush texture. The formal qualities of video games are non-linearity, interactivity and virtual presence. </a:t>
            </a:r>
            <a:endParaRPr lang="en-US" sz="2400" dirty="0" smtClean="0"/>
          </a:p>
          <a:p>
            <a:pPr algn="thaiDist"/>
            <a:r>
              <a:rPr lang="en-US" sz="2400" dirty="0" smtClean="0"/>
              <a:t>The </a:t>
            </a:r>
            <a:r>
              <a:rPr lang="en-US" sz="2400" dirty="0"/>
              <a:t>form of a particular work of art is determined by the formal qualities of the media, and is not related to the intentions of the artist or the reactions of the audience in any way whatsoever as these properties are related to content rather than </a:t>
            </a:r>
            <a:r>
              <a:rPr lang="en-US" sz="2400" dirty="0" smtClean="0"/>
              <a:t>form.</a:t>
            </a:r>
            <a:endParaRPr lang="en-US" sz="2400" dirty="0"/>
          </a:p>
          <a:p>
            <a:endParaRPr lang="th-TH" sz="2400" dirty="0"/>
          </a:p>
        </p:txBody>
      </p:sp>
    </p:spTree>
    <p:extLst>
      <p:ext uri="{BB962C8B-B14F-4D97-AF65-F5344CB8AC3E}">
        <p14:creationId xmlns:p14="http://schemas.microsoft.com/office/powerpoint/2010/main" val="1986337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genre</a:t>
            </a:r>
            <a:endParaRPr lang="th-TH" dirty="0"/>
          </a:p>
        </p:txBody>
      </p:sp>
      <p:sp>
        <p:nvSpPr>
          <p:cNvPr id="3" name="Content Placeholder 2"/>
          <p:cNvSpPr>
            <a:spLocks noGrp="1"/>
          </p:cNvSpPr>
          <p:nvPr>
            <p:ph idx="1"/>
          </p:nvPr>
        </p:nvSpPr>
        <p:spPr/>
        <p:txBody>
          <a:bodyPr/>
          <a:lstStyle/>
          <a:p>
            <a:pPr algn="thaiDist"/>
            <a:r>
              <a:rPr lang="en-US" sz="2400" dirty="0"/>
              <a:t>A genre is a set of conventions and styles within a particular medium. For instance, well recognized genres in film are western, horror and romantic comedy. Genres in music include death metal and trip hop. </a:t>
            </a:r>
            <a:endParaRPr lang="en-US" sz="2400" dirty="0" smtClean="0"/>
          </a:p>
          <a:p>
            <a:pPr algn="thaiDist"/>
            <a:r>
              <a:rPr lang="en-US" sz="2400" dirty="0" smtClean="0"/>
              <a:t>Genres </a:t>
            </a:r>
            <a:r>
              <a:rPr lang="en-US" sz="2400" dirty="0"/>
              <a:t>in painting include still life and pastoral landscape. A particular work of art may bend or combine genres but each genre has a recognizable group of conventions, clichés and tropes. </a:t>
            </a:r>
            <a:endParaRPr lang="en-US" sz="2400" dirty="0" smtClean="0"/>
          </a:p>
          <a:p>
            <a:pPr algn="thaiDist"/>
            <a:r>
              <a:rPr lang="en-US" sz="2400" dirty="0" smtClean="0"/>
              <a:t>(</a:t>
            </a:r>
            <a:r>
              <a:rPr lang="en-US" sz="2400" dirty="0"/>
              <a:t>One note: the word genre has a second older meaning within painting; genre painting was a phrase used in the 17th to 19th centuries to refer specifically to paintings of scenes of everyday life and is still used in this way.)</a:t>
            </a:r>
          </a:p>
          <a:p>
            <a:pPr algn="thaiDist"/>
            <a:endParaRPr lang="th-TH" sz="2400" dirty="0"/>
          </a:p>
        </p:txBody>
      </p:sp>
    </p:spTree>
    <p:extLst>
      <p:ext uri="{BB962C8B-B14F-4D97-AF65-F5344CB8AC3E}">
        <p14:creationId xmlns:p14="http://schemas.microsoft.com/office/powerpoint/2010/main" val="37076176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style</a:t>
            </a:r>
            <a:endParaRPr lang="th-TH" dirty="0"/>
          </a:p>
        </p:txBody>
      </p:sp>
      <p:sp>
        <p:nvSpPr>
          <p:cNvPr id="3" name="Content Placeholder 2"/>
          <p:cNvSpPr>
            <a:spLocks noGrp="1"/>
          </p:cNvSpPr>
          <p:nvPr>
            <p:ph idx="1"/>
          </p:nvPr>
        </p:nvSpPr>
        <p:spPr/>
        <p:txBody>
          <a:bodyPr/>
          <a:lstStyle/>
          <a:p>
            <a:r>
              <a:rPr lang="en-US" dirty="0"/>
              <a:t>The style of an artwork, artist, or movement is the distinctive method and form followed by the respective art. Any loose brushy, dripped or poured abstract painting is called expressionistic. Often a style is linked with a particular historical period, set of ideas, and particular artistic movement. So Jackson Pollock is called an Abstract Expressionist.</a:t>
            </a:r>
            <a:endParaRPr lang="th-TH" dirty="0"/>
          </a:p>
          <a:p>
            <a:endParaRPr lang="th-TH" dirty="0"/>
          </a:p>
        </p:txBody>
      </p:sp>
    </p:spTree>
    <p:extLst>
      <p:ext uri="{BB962C8B-B14F-4D97-AF65-F5344CB8AC3E}">
        <p14:creationId xmlns:p14="http://schemas.microsoft.com/office/powerpoint/2010/main" val="35106387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916832"/>
            <a:ext cx="5486400" cy="1578298"/>
          </a:xfrm>
        </p:spPr>
        <p:txBody>
          <a:bodyPr/>
          <a:lstStyle/>
          <a:p>
            <a:r>
              <a:rPr lang="en-US" sz="4800" dirty="0" smtClean="0"/>
              <a:t>Thank you</a:t>
            </a:r>
            <a:endParaRPr lang="th-TH" sz="4800" dirty="0"/>
          </a:p>
        </p:txBody>
      </p:sp>
      <p:sp>
        <p:nvSpPr>
          <p:cNvPr id="4" name="Text Placeholder 3"/>
          <p:cNvSpPr>
            <a:spLocks noGrp="1"/>
          </p:cNvSpPr>
          <p:nvPr>
            <p:ph type="body" sz="half" idx="2"/>
          </p:nvPr>
        </p:nvSpPr>
        <p:spPr/>
        <p:txBody>
          <a:bodyPr/>
          <a:lstStyle/>
          <a:p>
            <a:endParaRPr lang="th-TH" dirty="0"/>
          </a:p>
        </p:txBody>
      </p:sp>
    </p:spTree>
    <p:extLst>
      <p:ext uri="{BB962C8B-B14F-4D97-AF65-F5344CB8AC3E}">
        <p14:creationId xmlns:p14="http://schemas.microsoft.com/office/powerpoint/2010/main" val="1417322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Fine Arts</a:t>
            </a:r>
            <a:endParaRPr lang="th-TH"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thaiDist"/>
            <a:r>
              <a:rPr lang="en-US" sz="2400" b="1" dirty="0" smtClean="0">
                <a:effectLst>
                  <a:outerShdw blurRad="38100" dist="38100" dir="2700000" algn="tl">
                    <a:srgbClr val="000000">
                      <a:alpha val="43137"/>
                    </a:srgbClr>
                  </a:outerShdw>
                </a:effectLst>
              </a:rPr>
              <a:t>from </a:t>
            </a:r>
            <a:r>
              <a:rPr lang="en-US" sz="2400" b="1" dirty="0">
                <a:effectLst>
                  <a:outerShdw blurRad="38100" dist="38100" dir="2700000" algn="tl">
                    <a:srgbClr val="000000">
                      <a:alpha val="43137"/>
                    </a:srgbClr>
                  </a:outerShdw>
                </a:effectLst>
              </a:rPr>
              <a:t>the 17th century </a:t>
            </a:r>
            <a:r>
              <a:rPr lang="en-US" sz="2400" b="1" dirty="0" smtClean="0">
                <a:effectLst>
                  <a:outerShdw blurRad="38100" dist="38100" dir="2700000" algn="tl">
                    <a:srgbClr val="000000">
                      <a:alpha val="43137"/>
                    </a:srgbClr>
                  </a:outerShdw>
                </a:effectLst>
              </a:rPr>
              <a:t>on</a:t>
            </a:r>
          </a:p>
          <a:p>
            <a:pPr algn="thaiDist"/>
            <a:r>
              <a:rPr lang="en-US" sz="2400" dirty="0" smtClean="0"/>
              <a:t>art </a:t>
            </a:r>
            <a:r>
              <a:rPr lang="en-US" sz="2400" dirty="0"/>
              <a:t>forms developed primarily for aesthetics, distinguishing them from applied arts that also have to serve some practical function. </a:t>
            </a:r>
            <a:endParaRPr lang="en-US" sz="2400" dirty="0" smtClean="0"/>
          </a:p>
          <a:p>
            <a:pPr algn="thaiDist"/>
            <a:r>
              <a:rPr lang="en-US" sz="2400" dirty="0" smtClean="0"/>
              <a:t>Historically</a:t>
            </a:r>
            <a:r>
              <a:rPr lang="en-US" sz="2400" dirty="0"/>
              <a:t>, the five main fine arts were painting, sculpture, architecture, music and poetry, with minor arts including drama and dance</a:t>
            </a:r>
            <a:r>
              <a:rPr lang="en-US" sz="2400" dirty="0" smtClean="0"/>
              <a:t>.</a:t>
            </a:r>
          </a:p>
          <a:p>
            <a:pPr algn="thaiDist"/>
            <a:r>
              <a:rPr lang="en-US" sz="2400" dirty="0" smtClean="0"/>
              <a:t>Today</a:t>
            </a:r>
            <a:r>
              <a:rPr lang="en-US" sz="2400" dirty="0"/>
              <a:t>, the fine arts commonly include additional forms, including film, photography, conceptual art, and printmaking. </a:t>
            </a:r>
            <a:endParaRPr lang="en-US" sz="2400" dirty="0" smtClean="0"/>
          </a:p>
          <a:p>
            <a:pPr algn="thaiDist"/>
            <a:r>
              <a:rPr lang="en-US" sz="2400" dirty="0" smtClean="0"/>
              <a:t>in </a:t>
            </a:r>
            <a:r>
              <a:rPr lang="en-US" sz="2400" dirty="0"/>
              <a:t>some institutes of learning or in museums, fine art and frequently the term fine arts (pl.) as well, are associated exclusively with visual art forms.</a:t>
            </a:r>
          </a:p>
          <a:p>
            <a:endParaRPr lang="en-US" sz="2000" dirty="0"/>
          </a:p>
        </p:txBody>
      </p:sp>
    </p:spTree>
    <p:extLst>
      <p:ext uri="{BB962C8B-B14F-4D97-AF65-F5344CB8AC3E}">
        <p14:creationId xmlns:p14="http://schemas.microsoft.com/office/powerpoint/2010/main" val="416228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definition of fine art </a:t>
            </a:r>
            <a:endParaRPr lang="th-TH" dirty="0"/>
          </a:p>
        </p:txBody>
      </p:sp>
      <p:sp>
        <p:nvSpPr>
          <p:cNvPr id="3" name="Content Placeholder 2"/>
          <p:cNvSpPr>
            <a:spLocks noGrp="1"/>
          </p:cNvSpPr>
          <p:nvPr>
            <p:ph idx="1"/>
          </p:nvPr>
        </p:nvSpPr>
        <p:spPr>
          <a:xfrm>
            <a:off x="467544" y="1268760"/>
            <a:ext cx="8229600" cy="4525963"/>
          </a:xfrm>
        </p:spPr>
        <p:txBody>
          <a:bodyPr/>
          <a:lstStyle/>
          <a:p>
            <a:pPr algn="just"/>
            <a:r>
              <a:rPr lang="en-US" sz="2800" dirty="0" smtClean="0"/>
              <a:t>"</a:t>
            </a:r>
            <a:r>
              <a:rPr lang="en-US" sz="2800" dirty="0"/>
              <a:t>a visual art considered to have been created primarily for aesthetic and intellectual purposes and judged for its beauty and meaningfulness, specifically, painting, sculpture, drawing, watercolor, graphics, and architecture</a:t>
            </a:r>
            <a:r>
              <a:rPr lang="en-US" sz="2800" dirty="0" smtClean="0"/>
              <a:t>.“</a:t>
            </a:r>
          </a:p>
          <a:p>
            <a:pPr algn="just"/>
            <a:r>
              <a:rPr lang="en-US" sz="2800" dirty="0" smtClean="0"/>
              <a:t>In </a:t>
            </a:r>
            <a:r>
              <a:rPr lang="en-US" sz="2800" dirty="0"/>
              <a:t>that sense, there are conceptual differences between the Fine Arts and the Applied Arts</a:t>
            </a:r>
            <a:r>
              <a:rPr lang="en-US" sz="2800" dirty="0" smtClean="0"/>
              <a:t>.</a:t>
            </a:r>
          </a:p>
          <a:p>
            <a:pPr algn="just"/>
            <a:r>
              <a:rPr lang="en-US" sz="2800" dirty="0" smtClean="0"/>
              <a:t> </a:t>
            </a:r>
            <a:r>
              <a:rPr lang="en-US" sz="2800" dirty="0"/>
              <a:t>As originally conceived, and as understood for much of the modern era, the perception of aesthetic qualities required a refined </a:t>
            </a:r>
            <a:r>
              <a:rPr lang="en-US" sz="2800" dirty="0" err="1"/>
              <a:t>judgement</a:t>
            </a:r>
            <a:r>
              <a:rPr lang="en-US" sz="2800" dirty="0"/>
              <a:t> usually referred to as having good taste, which differentiated fine art from popular art and </a:t>
            </a:r>
            <a:r>
              <a:rPr lang="en-US" sz="2800" dirty="0" smtClean="0"/>
              <a:t>entertainment.</a:t>
            </a:r>
            <a:endParaRPr lang="th-TH" sz="2800" dirty="0"/>
          </a:p>
        </p:txBody>
      </p:sp>
    </p:spTree>
    <p:extLst>
      <p:ext uri="{BB962C8B-B14F-4D97-AF65-F5344CB8AC3E}">
        <p14:creationId xmlns:p14="http://schemas.microsoft.com/office/powerpoint/2010/main" val="719544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in the Postmodern </a:t>
            </a:r>
            <a:r>
              <a:rPr lang="en-US" b="1" dirty="0" smtClean="0">
                <a:effectLst>
                  <a:outerShdw blurRad="38100" dist="38100" dir="2700000" algn="tl">
                    <a:srgbClr val="000000">
                      <a:alpha val="43137"/>
                    </a:srgbClr>
                  </a:outerShdw>
                </a:effectLst>
              </a:rPr>
              <a:t>era</a:t>
            </a:r>
            <a:endParaRPr lang="th-TH" dirty="0"/>
          </a:p>
        </p:txBody>
      </p:sp>
      <p:sp>
        <p:nvSpPr>
          <p:cNvPr id="3" name="Content Placeholder 2"/>
          <p:cNvSpPr>
            <a:spLocks noGrp="1"/>
          </p:cNvSpPr>
          <p:nvPr>
            <p:ph idx="1"/>
          </p:nvPr>
        </p:nvSpPr>
        <p:spPr/>
        <p:txBody>
          <a:bodyPr/>
          <a:lstStyle/>
          <a:p>
            <a:r>
              <a:rPr lang="en-US" dirty="0" smtClean="0"/>
              <a:t>the </a:t>
            </a:r>
            <a:r>
              <a:rPr lang="en-US" dirty="0"/>
              <a:t>value of good taste is disappearing, to the point that having bad taste has become synonymous with being avant-garde</a:t>
            </a:r>
            <a:r>
              <a:rPr lang="en-US" dirty="0" smtClean="0"/>
              <a:t>.</a:t>
            </a:r>
          </a:p>
          <a:p>
            <a:r>
              <a:rPr lang="en-US" dirty="0" smtClean="0"/>
              <a:t>The </a:t>
            </a:r>
            <a:r>
              <a:rPr lang="en-US" dirty="0"/>
              <a:t>term "fine art" is now rarely found in art history, but remains common in the art trade and as a title for university departments and degrees, even if rarely used in teaching.</a:t>
            </a:r>
          </a:p>
          <a:p>
            <a:endParaRPr lang="th-TH" dirty="0"/>
          </a:p>
        </p:txBody>
      </p:sp>
    </p:spTree>
    <p:extLst>
      <p:ext uri="{BB962C8B-B14F-4D97-AF65-F5344CB8AC3E}">
        <p14:creationId xmlns:p14="http://schemas.microsoft.com/office/powerpoint/2010/main" val="3272066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visual art</a:t>
            </a:r>
            <a:endParaRPr lang="th-TH" sz="5400" dirty="0"/>
          </a:p>
        </p:txBody>
      </p:sp>
      <p:sp>
        <p:nvSpPr>
          <p:cNvPr id="3" name="Content Placeholder 2"/>
          <p:cNvSpPr>
            <a:spLocks noGrp="1"/>
          </p:cNvSpPr>
          <p:nvPr>
            <p:ph idx="1"/>
          </p:nvPr>
        </p:nvSpPr>
        <p:spPr/>
        <p:txBody>
          <a:bodyPr/>
          <a:lstStyle/>
          <a:p>
            <a:pPr algn="thaiDist"/>
            <a:r>
              <a:rPr lang="en-US" sz="2800" dirty="0" smtClean="0"/>
              <a:t>The </a:t>
            </a:r>
            <a:r>
              <a:rPr lang="en-US" sz="2800" dirty="0"/>
              <a:t>word "fine" does not so much denote the quality of the artwork in question, but the purity of the discipline</a:t>
            </a:r>
            <a:r>
              <a:rPr lang="en-US" sz="2800" dirty="0" smtClean="0"/>
              <a:t>.</a:t>
            </a:r>
          </a:p>
          <a:p>
            <a:pPr algn="thaiDist"/>
            <a:r>
              <a:rPr lang="en-US" sz="2800" dirty="0" smtClean="0"/>
              <a:t>This </a:t>
            </a:r>
            <a:r>
              <a:rPr lang="en-US" sz="2800" dirty="0"/>
              <a:t>definition tends to exclude visual art forms that could be considered craftwork or applied art, such as textiles</a:t>
            </a:r>
            <a:r>
              <a:rPr lang="en-US" sz="2800" dirty="0" smtClean="0"/>
              <a:t>.</a:t>
            </a:r>
          </a:p>
          <a:p>
            <a:pPr algn="thaiDist"/>
            <a:r>
              <a:rPr lang="en-US" sz="2800" dirty="0" smtClean="0"/>
              <a:t>The </a:t>
            </a:r>
            <a:r>
              <a:rPr lang="en-US" sz="2800" dirty="0"/>
              <a:t>visual arts has been described as a more inclusive and descriptive phrase for current art practice. </a:t>
            </a:r>
            <a:endParaRPr lang="en-US" sz="2800" dirty="0" smtClean="0"/>
          </a:p>
          <a:p>
            <a:pPr algn="thaiDist"/>
            <a:r>
              <a:rPr lang="en-US" sz="2800" dirty="0" smtClean="0"/>
              <a:t>Also</a:t>
            </a:r>
            <a:r>
              <a:rPr lang="en-US" sz="2800" dirty="0"/>
              <a:t>, today there is an escalation of media in which high art is more recognized to occur.</a:t>
            </a:r>
          </a:p>
          <a:p>
            <a:pPr algn="thaiDist"/>
            <a:endParaRPr lang="th-TH" sz="2800" dirty="0"/>
          </a:p>
        </p:txBody>
      </p:sp>
    </p:spTree>
    <p:extLst>
      <p:ext uri="{BB962C8B-B14F-4D97-AF65-F5344CB8AC3E}">
        <p14:creationId xmlns:p14="http://schemas.microsoft.com/office/powerpoint/2010/main" val="168805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b="1" dirty="0" smtClean="0"/>
              <a:t>1. Sculpture</a:t>
            </a:r>
            <a:endParaRPr lang="th-TH" b="1" dirty="0"/>
          </a:p>
        </p:txBody>
      </p:sp>
      <p:sp>
        <p:nvSpPr>
          <p:cNvPr id="3" name="Content Placeholder 2"/>
          <p:cNvSpPr>
            <a:spLocks noGrp="1"/>
          </p:cNvSpPr>
          <p:nvPr>
            <p:ph idx="1"/>
          </p:nvPr>
        </p:nvSpPr>
        <p:spPr/>
        <p:txBody>
          <a:bodyPr/>
          <a:lstStyle/>
          <a:p>
            <a:pPr algn="thaiDist"/>
            <a:r>
              <a:rPr lang="en-US" sz="2800" dirty="0"/>
              <a:t>Sculpture is three-dimensional artwork created by shaping hard or plastic material, commonly stone (either rock or marble), metal, or wood. </a:t>
            </a:r>
            <a:endParaRPr lang="en-US" sz="2800" dirty="0" smtClean="0"/>
          </a:p>
          <a:p>
            <a:pPr algn="thaiDist"/>
            <a:r>
              <a:rPr lang="en-US" sz="2800" dirty="0" smtClean="0"/>
              <a:t>Some </a:t>
            </a:r>
            <a:r>
              <a:rPr lang="en-US" sz="2800" dirty="0"/>
              <a:t>sculptures are created directly by carving; others are assembled, built up and fired, welded, molded, or cast. </a:t>
            </a:r>
            <a:endParaRPr lang="en-US" sz="2800" dirty="0" smtClean="0"/>
          </a:p>
          <a:p>
            <a:pPr algn="thaiDist"/>
            <a:r>
              <a:rPr lang="en-US" sz="2800" dirty="0" smtClean="0"/>
              <a:t>Because </a:t>
            </a:r>
            <a:r>
              <a:rPr lang="en-US" sz="2800" dirty="0"/>
              <a:t>sculpture involves the use of materials that can be </a:t>
            </a:r>
            <a:r>
              <a:rPr lang="en-US" sz="2800" dirty="0" err="1"/>
              <a:t>moulded</a:t>
            </a:r>
            <a:r>
              <a:rPr lang="en-US" sz="2800" dirty="0"/>
              <a:t> or modulated, it is considered one of the plastic arts. The majority of public art is sculpture. Many sculptures together in a garden setting may be referred to as a sculpture garden.</a:t>
            </a:r>
            <a:endParaRPr lang="th-TH" sz="2800" dirty="0"/>
          </a:p>
        </p:txBody>
      </p:sp>
    </p:spTree>
    <p:extLst>
      <p:ext uri="{BB962C8B-B14F-4D97-AF65-F5344CB8AC3E}">
        <p14:creationId xmlns:p14="http://schemas.microsoft.com/office/powerpoint/2010/main" val="3240014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Head Ife Terracotta, Nigeria, 12th–14th century</a:t>
            </a:r>
            <a:endParaRPr lang="th-TH"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1412776"/>
            <a:ext cx="3639652" cy="4834039"/>
          </a:xfrm>
        </p:spPr>
      </p:pic>
    </p:spTree>
    <p:extLst>
      <p:ext uri="{BB962C8B-B14F-4D97-AF65-F5344CB8AC3E}">
        <p14:creationId xmlns:p14="http://schemas.microsoft.com/office/powerpoint/2010/main" val="3147483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dpu_template_46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dpu_template_460</Template>
  <TotalTime>317</TotalTime>
  <Words>2512</Words>
  <Application>Microsoft Office PowerPoint</Application>
  <PresentationFormat>On-screen Show (4:3)</PresentationFormat>
  <Paragraphs>109</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dpu_template_460</vt:lpstr>
      <vt:lpstr>Type of Art </vt:lpstr>
      <vt:lpstr>2 Types of Art </vt:lpstr>
      <vt:lpstr>Works of art can tell stories or simply express an aesthetic truth or feeling. Panorama of a section of A Thousand Li of Mountains and Rivers, a 12th-century painting by Song Dynasty artist Wang Ximeng.</vt:lpstr>
      <vt:lpstr>Fine Arts</vt:lpstr>
      <vt:lpstr>One definition of fine art </vt:lpstr>
      <vt:lpstr>in the Postmodern era</vt:lpstr>
      <vt:lpstr>visual art</vt:lpstr>
      <vt:lpstr>1. Sculpture</vt:lpstr>
      <vt:lpstr>Head Ife Terracotta, Nigeria, 12th–14th century</vt:lpstr>
      <vt:lpstr>2. Architecture</vt:lpstr>
      <vt:lpstr>The Pantheon</vt:lpstr>
      <vt:lpstr>PowerPoint Presentation</vt:lpstr>
      <vt:lpstr>3. Painting and Drawing</vt:lpstr>
      <vt:lpstr>The Mona Lisa, by Leonardo da Vinci, is one of the most recognizable paintings in the world.</vt:lpstr>
      <vt:lpstr>PowerPoint Presentation</vt:lpstr>
      <vt:lpstr>4. Literature</vt:lpstr>
      <vt:lpstr>A Young Girl Reading, c. 1776, by Jean-Honoré Fragonard, National Gallery of Art, Washington, DC.</vt:lpstr>
      <vt:lpstr>PowerPoint Presentation</vt:lpstr>
      <vt:lpstr>PowerPoint Presentation</vt:lpstr>
      <vt:lpstr>5. Music</vt:lpstr>
      <vt:lpstr>A painting on an Ancient Greek vase depicts a music lesson (c. 510 BC).</vt:lpstr>
      <vt:lpstr>2. Applied Arts</vt:lpstr>
      <vt:lpstr>1. Commercial art </vt:lpstr>
      <vt:lpstr>2. decorative arts </vt:lpstr>
      <vt:lpstr>The front side of the Cross of Lothair (c. 1000), a classic example of "Ars Sacra"</vt:lpstr>
      <vt:lpstr> 3. Industrial Art </vt:lpstr>
      <vt:lpstr>An iPod, an industrially designed product.</vt:lpstr>
      <vt:lpstr>PowerPoint Presentation</vt:lpstr>
      <vt:lpstr>4. Handicraft Art </vt:lpstr>
      <vt:lpstr>A handicraft Selling-Factory shop, Isfahan-Iran</vt:lpstr>
      <vt:lpstr>PowerPoint Presentation</vt:lpstr>
      <vt:lpstr>PowerPoint Presentation</vt:lpstr>
      <vt:lpstr>PowerPoint Presentation</vt:lpstr>
      <vt:lpstr>The creative arts </vt:lpstr>
      <vt:lpstr>The creative arts </vt:lpstr>
      <vt:lpstr>art form</vt:lpstr>
      <vt:lpstr>genre</vt:lpstr>
      <vt:lpstr>style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27</cp:revision>
  <dcterms:created xsi:type="dcterms:W3CDTF">2014-01-10T03:05:34Z</dcterms:created>
  <dcterms:modified xsi:type="dcterms:W3CDTF">2014-01-15T13:05:23Z</dcterms:modified>
</cp:coreProperties>
</file>