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265" r:id="rId3"/>
    <p:sldId id="264" r:id="rId4"/>
    <p:sldId id="257" r:id="rId5"/>
    <p:sldId id="258" r:id="rId6"/>
    <p:sldId id="259" r:id="rId7"/>
    <p:sldId id="260" r:id="rId8"/>
    <p:sldId id="261" r:id="rId9"/>
    <p:sldId id="262" r:id="rId10"/>
    <p:sldId id="263" r:id="rId11"/>
    <p:sldId id="266"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73DF4890-5813-4315-B10E-96A842DD1061}" type="datetimeFigureOut">
              <a:rPr lang="en-US" smtClean="0"/>
              <a:t>8/6/2018</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2CF7AD43-E5A2-40F4-BF80-9C6C6E884D2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3DF4890-5813-4315-B10E-96A842DD1061}" type="datetimeFigureOut">
              <a:rPr lang="en-US" smtClean="0"/>
              <a:t>8/6/2018</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2CF7AD43-E5A2-40F4-BF80-9C6C6E884D2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3DF4890-5813-4315-B10E-96A842DD1061}" type="datetimeFigureOut">
              <a:rPr lang="en-US" smtClean="0"/>
              <a:t>8/6/2018</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2CF7AD43-E5A2-40F4-BF80-9C6C6E884D2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3DF4890-5813-4315-B10E-96A842DD1061}" type="datetimeFigureOut">
              <a:rPr lang="en-US" smtClean="0"/>
              <a:t>8/6/2018</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2CF7AD43-E5A2-40F4-BF80-9C6C6E884D21}" type="slidenum">
              <a:rPr lang="en-US" smtClean="0"/>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73DF4890-5813-4315-B10E-96A842DD1061}" type="datetimeFigureOut">
              <a:rPr lang="en-US" smtClean="0"/>
              <a:t>8/6/2018</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2CF7AD43-E5A2-40F4-BF80-9C6C6E884D21}" type="slidenum">
              <a:rPr lang="en-US" smtClean="0"/>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73DF4890-5813-4315-B10E-96A842DD1061}" type="datetimeFigureOut">
              <a:rPr lang="en-US" smtClean="0"/>
              <a:t>8/6/2018</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2CF7AD43-E5A2-40F4-BF80-9C6C6E884D21}" type="slidenum">
              <a:rPr lang="en-US" smtClean="0"/>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73DF4890-5813-4315-B10E-96A842DD1061}" type="datetimeFigureOut">
              <a:rPr lang="en-US" smtClean="0"/>
              <a:t>8/6/2018</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2CF7AD43-E5A2-40F4-BF80-9C6C6E884D21}"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73DF4890-5813-4315-B10E-96A842DD1061}" type="datetimeFigureOut">
              <a:rPr lang="en-US" smtClean="0"/>
              <a:t>8/6/2018</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2CF7AD43-E5A2-40F4-BF80-9C6C6E884D21}" type="slidenum">
              <a:rPr lang="en-US" smtClean="0"/>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73DF4890-5813-4315-B10E-96A842DD1061}" type="datetimeFigureOut">
              <a:rPr lang="en-US" smtClean="0"/>
              <a:t>8/6/2018</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2CF7AD43-E5A2-40F4-BF80-9C6C6E884D2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73DF4890-5813-4315-B10E-96A842DD1061}" type="datetimeFigureOut">
              <a:rPr lang="en-US" smtClean="0"/>
              <a:t>8/6/2018</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2CF7AD43-E5A2-40F4-BF80-9C6C6E884D21}"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73DF4890-5813-4315-B10E-96A842DD1061}" type="datetimeFigureOut">
              <a:rPr lang="en-US" smtClean="0"/>
              <a:t>8/6/2018</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2CF7AD43-E5A2-40F4-BF80-9C6C6E884D21}" type="slidenum">
              <a:rPr lang="en-US" smtClean="0"/>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73DF4890-5813-4315-B10E-96A842DD1061}" type="datetimeFigureOut">
              <a:rPr lang="en-US" smtClean="0"/>
              <a:t>8/6/2018</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2CF7AD43-E5A2-40F4-BF80-9C6C6E884D2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838200"/>
            <a:ext cx="7772400" cy="990600"/>
          </a:xfrm>
        </p:spPr>
        <p:txBody>
          <a:bodyPr>
            <a:normAutofit fontScale="90000"/>
          </a:bodyPr>
          <a:lstStyle/>
          <a:p>
            <a:r>
              <a:rPr lang="sv-SE" b="1" dirty="0" smtClean="0">
                <a:effectLst>
                  <a:outerShdw blurRad="38100" dist="38100" dir="2700000" algn="tl">
                    <a:srgbClr val="000000">
                      <a:alpha val="43137"/>
                    </a:srgbClr>
                  </a:outerShdw>
                </a:effectLst>
              </a:rPr>
              <a:t>Gautama Buddha in Myanmar Style</a:t>
            </a:r>
            <a:endParaRPr lang="en-US"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219200" y="1295400"/>
            <a:ext cx="6172200" cy="3581400"/>
          </a:xfrm>
        </p:spPr>
        <p:txBody>
          <a:bodyPr>
            <a:normAutofit fontScale="85000" lnSpcReduction="10000"/>
          </a:bodyPr>
          <a:lstStyle/>
          <a:p>
            <a:endParaRPr lang="en-US" b="1" dirty="0" smtClean="0"/>
          </a:p>
          <a:p>
            <a:endParaRPr lang="en-US" b="1" dirty="0"/>
          </a:p>
          <a:p>
            <a:endParaRPr lang="en-US" sz="3500" b="1" i="1" dirty="0" smtClean="0">
              <a:effectLst>
                <a:outerShdw blurRad="38100" dist="38100" dir="2700000" algn="tl">
                  <a:srgbClr val="000000">
                    <a:alpha val="43137"/>
                  </a:srgbClr>
                </a:outerShdw>
              </a:effectLst>
            </a:endParaRPr>
          </a:p>
          <a:p>
            <a:r>
              <a:rPr lang="en-US" sz="3500" b="1" i="1" dirty="0" smtClean="0">
                <a:effectLst>
                  <a:outerShdw blurRad="38100" dist="38100" dir="2700000" algn="tl">
                    <a:srgbClr val="000000">
                      <a:alpha val="43137"/>
                    </a:srgbClr>
                  </a:outerShdw>
                </a:effectLst>
              </a:rPr>
              <a:t>Subject:  Buddhist Arts</a:t>
            </a:r>
          </a:p>
          <a:p>
            <a:r>
              <a:rPr lang="en-US" sz="3500" b="1" i="1" dirty="0" smtClean="0">
                <a:effectLst>
                  <a:outerShdw blurRad="38100" dist="38100" dir="2700000" algn="tl">
                    <a:srgbClr val="000000">
                      <a:alpha val="43137"/>
                    </a:srgbClr>
                  </a:outerShdw>
                </a:effectLst>
              </a:rPr>
              <a:t>Lecturer By: </a:t>
            </a:r>
            <a:r>
              <a:rPr lang="en-US" sz="3500" b="1" i="1" dirty="0" err="1" smtClean="0">
                <a:effectLst>
                  <a:outerShdw blurRad="38100" dist="38100" dir="2700000" algn="tl">
                    <a:srgbClr val="000000">
                      <a:alpha val="43137"/>
                    </a:srgbClr>
                  </a:outerShdw>
                </a:effectLst>
              </a:rPr>
              <a:t>Dr.Somphomg</a:t>
            </a:r>
            <a:r>
              <a:rPr lang="en-US" sz="3500" b="1" i="1" dirty="0" smtClean="0">
                <a:effectLst>
                  <a:outerShdw blurRad="38100" dist="38100" dir="2700000" algn="tl">
                    <a:srgbClr val="000000">
                      <a:alpha val="43137"/>
                    </a:srgbClr>
                  </a:outerShdw>
                </a:effectLst>
              </a:rPr>
              <a:t> </a:t>
            </a:r>
            <a:r>
              <a:rPr lang="en-US" sz="3500" b="1" i="1" dirty="0" err="1" smtClean="0">
                <a:effectLst>
                  <a:outerShdw blurRad="38100" dist="38100" dir="2700000" algn="tl">
                    <a:srgbClr val="000000">
                      <a:alpha val="43137"/>
                    </a:srgbClr>
                  </a:outerShdw>
                </a:effectLst>
              </a:rPr>
              <a:t>Santacitto</a:t>
            </a:r>
            <a:endParaRPr lang="en-US" sz="3500" b="1" i="1" dirty="0" smtClean="0">
              <a:effectLst>
                <a:outerShdw blurRad="38100" dist="38100" dir="2700000" algn="tl">
                  <a:srgbClr val="000000">
                    <a:alpha val="43137"/>
                  </a:srgbClr>
                </a:outerShdw>
              </a:effectLst>
            </a:endParaRPr>
          </a:p>
          <a:p>
            <a:r>
              <a:rPr lang="en-US" sz="3500" b="1" i="1" dirty="0" smtClean="0">
                <a:effectLst>
                  <a:outerShdw blurRad="38100" dist="38100" dir="2700000" algn="tl">
                    <a:srgbClr val="000000">
                      <a:alpha val="43137"/>
                    </a:srgbClr>
                  </a:outerShdw>
                </a:effectLst>
              </a:rPr>
              <a:t>Presented By: </a:t>
            </a:r>
            <a:r>
              <a:rPr lang="en-US" sz="3500" b="1" i="1" dirty="0" err="1" smtClean="0">
                <a:effectLst>
                  <a:outerShdw blurRad="38100" dist="38100" dir="2700000" algn="tl">
                    <a:srgbClr val="000000">
                      <a:alpha val="43137"/>
                    </a:srgbClr>
                  </a:outerShdw>
                </a:effectLst>
              </a:rPr>
              <a:t>Ven,Htera</a:t>
            </a:r>
            <a:r>
              <a:rPr lang="en-US" sz="3500" b="1" i="1" dirty="0" smtClean="0">
                <a:effectLst>
                  <a:outerShdw blurRad="38100" dist="38100" dir="2700000" algn="tl">
                    <a:srgbClr val="000000">
                      <a:alpha val="43137"/>
                    </a:srgbClr>
                  </a:outerShdw>
                </a:effectLst>
              </a:rPr>
              <a:t> </a:t>
            </a:r>
            <a:r>
              <a:rPr lang="en-US" sz="3500" b="1" i="1" dirty="0" err="1" smtClean="0">
                <a:effectLst>
                  <a:outerShdw blurRad="38100" dist="38100" dir="2700000" algn="tl">
                    <a:srgbClr val="000000">
                      <a:alpha val="43137"/>
                    </a:srgbClr>
                  </a:outerShdw>
                </a:effectLst>
              </a:rPr>
              <a:t>vamsa</a:t>
            </a:r>
            <a:endParaRPr lang="en-US" sz="3500" b="1" i="1" dirty="0" smtClean="0">
              <a:effectLst>
                <a:outerShdw blurRad="38100" dist="38100" dir="2700000" algn="tl">
                  <a:srgbClr val="000000">
                    <a:alpha val="43137"/>
                  </a:srgbClr>
                </a:outerShdw>
              </a:effectLst>
            </a:endParaRPr>
          </a:p>
          <a:p>
            <a:r>
              <a:rPr lang="en-US" sz="3500" b="1" i="1" dirty="0" smtClean="0">
                <a:effectLst>
                  <a:outerShdw blurRad="38100" dist="38100" dir="2700000" algn="tl">
                    <a:srgbClr val="000000">
                      <a:alpha val="43137"/>
                    </a:srgbClr>
                  </a:outerShdw>
                </a:effectLst>
              </a:rPr>
              <a:t>ID. 5701201105</a:t>
            </a:r>
          </a:p>
          <a:p>
            <a:endParaRPr lang="en-US" b="1" dirty="0"/>
          </a:p>
        </p:txBody>
      </p:sp>
    </p:spTree>
    <p:extLst>
      <p:ext uri="{BB962C8B-B14F-4D97-AF65-F5344CB8AC3E}">
        <p14:creationId xmlns:p14="http://schemas.microsoft.com/office/powerpoint/2010/main" val="42277033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43600" y="1295400"/>
            <a:ext cx="2743200" cy="4830763"/>
          </a:xfrm>
        </p:spPr>
        <p:txBody>
          <a:bodyPr>
            <a:normAutofit lnSpcReduction="10000"/>
          </a:bodyPr>
          <a:lstStyle/>
          <a:p>
            <a:pPr marL="0" indent="0" algn="just">
              <a:buNone/>
            </a:pPr>
            <a:r>
              <a:rPr lang="en-US" sz="2000" dirty="0" smtClean="0"/>
              <a:t>. Built by </a:t>
            </a:r>
            <a:r>
              <a:rPr lang="en-US" sz="2000" dirty="0" err="1" smtClean="0"/>
              <a:t>Kyanzittha</a:t>
            </a:r>
            <a:r>
              <a:rPr lang="en-US" sz="2000" dirty="0" smtClean="0"/>
              <a:t> in 1091 A.D., it is one of the finest and most venerated temples at </a:t>
            </a:r>
            <a:r>
              <a:rPr lang="en-US" sz="2000" dirty="0" err="1" smtClean="0"/>
              <a:t>Bagan</a:t>
            </a:r>
            <a:r>
              <a:rPr lang="en-US" sz="2000" dirty="0" smtClean="0"/>
              <a:t>. The images are represented in the following order: north-</a:t>
            </a:r>
            <a:r>
              <a:rPr lang="en-US" sz="2000" dirty="0" err="1" smtClean="0"/>
              <a:t>Kakusanda</a:t>
            </a:r>
            <a:r>
              <a:rPr lang="en-US" sz="2000" dirty="0" smtClean="0"/>
              <a:t>; east-</a:t>
            </a:r>
            <a:r>
              <a:rPr lang="en-US" sz="2000" dirty="0" err="1" smtClean="0"/>
              <a:t>Konagamana</a:t>
            </a:r>
            <a:r>
              <a:rPr lang="en-US" sz="2000" dirty="0" smtClean="0"/>
              <a:t>; south-</a:t>
            </a:r>
            <a:r>
              <a:rPr lang="en-US" sz="2000" dirty="0" err="1" smtClean="0"/>
              <a:t>Kassapa</a:t>
            </a:r>
            <a:r>
              <a:rPr lang="en-US" sz="2000" dirty="0" smtClean="0"/>
              <a:t>; and west- Gautama. Each of them is 31 ‘feet high above the throne, which itself is nearly 8 feet in height.</a:t>
            </a:r>
            <a:endParaRPr lang="en-US" sz="2000" dirty="0"/>
          </a:p>
        </p:txBody>
      </p:sp>
      <p:sp>
        <p:nvSpPr>
          <p:cNvPr id="2" name="Title 1"/>
          <p:cNvSpPr>
            <a:spLocks noGrp="1"/>
          </p:cNvSpPr>
          <p:nvPr>
            <p:ph type="title"/>
          </p:nvPr>
        </p:nvSpPr>
        <p:spPr/>
        <p:txBody>
          <a:bodyPr>
            <a:normAutofit/>
          </a:bodyPr>
          <a:lstStyle/>
          <a:p>
            <a:r>
              <a:rPr lang="en-US" sz="2800" b="1" dirty="0" err="1" smtClean="0"/>
              <a:t>Ananda</a:t>
            </a:r>
            <a:r>
              <a:rPr lang="en-US" sz="2800" b="1" dirty="0" smtClean="0"/>
              <a:t> </a:t>
            </a:r>
            <a:r>
              <a:rPr lang="en-US" sz="2800" b="1" dirty="0" smtClean="0"/>
              <a:t>Pagoda in </a:t>
            </a:r>
            <a:r>
              <a:rPr lang="en-US" sz="2800" b="1" dirty="0" err="1" smtClean="0"/>
              <a:t>Bagan</a:t>
            </a:r>
            <a:endParaRPr lang="en-US" sz="2800" b="1"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447800"/>
            <a:ext cx="5105400"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75582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71600" y="2743200"/>
            <a:ext cx="5715000" cy="1371600"/>
          </a:xfrm>
        </p:spPr>
        <p:txBody>
          <a:bodyPr>
            <a:normAutofit/>
          </a:bodyPr>
          <a:lstStyle/>
          <a:p>
            <a:pPr marL="109728" indent="0" algn="ctr">
              <a:buNone/>
            </a:pPr>
            <a:r>
              <a:rPr lang="en-US" sz="3200" b="1" dirty="0">
                <a:effectLst>
                  <a:outerShdw blurRad="38100" dist="38100" dir="2700000" algn="tl">
                    <a:srgbClr val="000000">
                      <a:alpha val="43137"/>
                    </a:srgbClr>
                  </a:outerShdw>
                </a:effectLst>
              </a:rPr>
              <a:t>Thanks </a:t>
            </a:r>
            <a:r>
              <a:rPr lang="en-US" sz="3200" b="1" dirty="0" smtClean="0">
                <a:effectLst>
                  <a:outerShdw blurRad="38100" dist="38100" dir="2700000" algn="tl">
                    <a:srgbClr val="000000">
                      <a:alpha val="43137"/>
                    </a:srgbClr>
                  </a:outerShdw>
                </a:effectLst>
              </a:rPr>
              <a:t>your for listening</a:t>
            </a:r>
            <a:endParaRPr 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35088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799"/>
            <a:ext cx="7848600" cy="1600201"/>
          </a:xfrm>
        </p:spPr>
        <p:txBody>
          <a:bodyPr>
            <a:normAutofit fontScale="70000" lnSpcReduction="20000"/>
          </a:bodyPr>
          <a:lstStyle/>
          <a:p>
            <a:pPr marL="0" indent="0" algn="just">
              <a:buNone/>
            </a:pPr>
            <a:r>
              <a:rPr lang="en-US" dirty="0"/>
              <a:t>Historians and archaeologists maintain that the pagoda was built by the Mon people between the 6th and 10th centuries AD.[2] However, according to legend, the </a:t>
            </a:r>
            <a:r>
              <a:rPr lang="en-US" dirty="0" err="1"/>
              <a:t>Shwedagon</a:t>
            </a:r>
            <a:r>
              <a:rPr lang="en-US" dirty="0"/>
              <a:t> Pagoda was constructed more than 2,600 years ago, which would make it the oldest Buddhist </a:t>
            </a:r>
            <a:r>
              <a:rPr lang="en-US" dirty="0" err="1"/>
              <a:t>stupa</a:t>
            </a:r>
            <a:r>
              <a:rPr lang="en-US" dirty="0"/>
              <a:t> in the world. Height (max)	105 m (344 </a:t>
            </a:r>
            <a:r>
              <a:rPr lang="en-US" dirty="0" err="1"/>
              <a:t>ft</a:t>
            </a:r>
            <a:r>
              <a:rPr lang="en-US" dirty="0"/>
              <a:t>) Spire height	112.17 m (368 </a:t>
            </a:r>
            <a:r>
              <a:rPr lang="en-US" dirty="0" err="1"/>
              <a:t>ft</a:t>
            </a:r>
            <a:r>
              <a:rPr lang="en-US" dirty="0"/>
              <a:t>)</a:t>
            </a:r>
          </a:p>
        </p:txBody>
      </p:sp>
      <p:sp>
        <p:nvSpPr>
          <p:cNvPr id="2" name="Title 1"/>
          <p:cNvSpPr>
            <a:spLocks noGrp="1"/>
          </p:cNvSpPr>
          <p:nvPr>
            <p:ph type="title"/>
          </p:nvPr>
        </p:nvSpPr>
        <p:spPr>
          <a:xfrm>
            <a:off x="457200" y="704088"/>
            <a:ext cx="8229600" cy="743712"/>
          </a:xfrm>
        </p:spPr>
        <p:txBody>
          <a:bodyPr>
            <a:normAutofit/>
          </a:bodyPr>
          <a:lstStyle/>
          <a:p>
            <a:r>
              <a:rPr lang="en-US" sz="3200" b="1" dirty="0" err="1">
                <a:effectLst>
                  <a:outerShdw blurRad="38100" dist="38100" dir="2700000" algn="tl">
                    <a:srgbClr val="000000">
                      <a:alpha val="43137"/>
                    </a:srgbClr>
                  </a:outerShdw>
                </a:effectLst>
              </a:rPr>
              <a:t>Shwedagon</a:t>
            </a:r>
            <a:r>
              <a:rPr lang="en-US" sz="3200" b="1" dirty="0">
                <a:effectLst>
                  <a:outerShdw blurRad="38100" dist="38100" dir="2700000" algn="tl">
                    <a:srgbClr val="000000">
                      <a:alpha val="43137"/>
                    </a:srgbClr>
                  </a:outerShdw>
                </a:effectLst>
              </a:rPr>
              <a:t> Pagoda </a:t>
            </a:r>
            <a:r>
              <a:rPr lang="en-US" sz="3200" b="1" dirty="0" smtClean="0">
                <a:effectLst>
                  <a:outerShdw blurRad="38100" dist="38100" dir="2700000" algn="tl">
                    <a:srgbClr val="000000">
                      <a:alpha val="43137"/>
                    </a:srgbClr>
                  </a:outerShdw>
                </a:effectLst>
              </a:rPr>
              <a:t>in Yangon</a:t>
            </a:r>
            <a:endParaRPr lang="en-US" sz="3200" b="1" dirty="0">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048000"/>
            <a:ext cx="7543800" cy="321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56077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990600"/>
            <a:ext cx="4114800" cy="5029199"/>
          </a:xfrm>
        </p:spPr>
        <p:txBody>
          <a:bodyPr>
            <a:normAutofit fontScale="92500" lnSpcReduction="20000"/>
          </a:bodyPr>
          <a:lstStyle/>
          <a:p>
            <a:pPr marL="0" indent="0" algn="just">
              <a:buNone/>
            </a:pPr>
            <a:r>
              <a:rPr lang="en-US" sz="2000" dirty="0" smtClean="0"/>
              <a:t>The </a:t>
            </a:r>
            <a:r>
              <a:rPr lang="en-US" sz="2000" dirty="0"/>
              <a:t>temple, arguably the most important to the residents of Mandalay, was built to house a 12-foot (3.8-meter) tall statue of the Buddha that was already ancient when King </a:t>
            </a:r>
            <a:r>
              <a:rPr lang="en-US" sz="2000" dirty="0" err="1"/>
              <a:t>Bodawpaya</a:t>
            </a:r>
            <a:r>
              <a:rPr lang="en-US" sz="2000" dirty="0"/>
              <a:t> conquered </a:t>
            </a:r>
            <a:r>
              <a:rPr lang="en-US" sz="2000" dirty="0" err="1"/>
              <a:t>Arakan</a:t>
            </a:r>
            <a:r>
              <a:rPr lang="en-US" sz="2000" dirty="0"/>
              <a:t> and claimed it in 1784. According to local legend, the statue was cast while the Buddha was still alive, but it was more likely cast some six centuries after his death, somewhere around 150 AD. No matter its origins, the statue is highly venerated by devotees — evidenced by the inches thick layer of pure gold leaf that has been added to the metal statue over the centuries.</a:t>
            </a:r>
          </a:p>
          <a:p>
            <a:pPr marL="0" indent="0" algn="just">
              <a:buNone/>
            </a:pPr>
            <a:endParaRPr lang="en-US" sz="2000" dirty="0"/>
          </a:p>
        </p:txBody>
      </p:sp>
      <p:sp>
        <p:nvSpPr>
          <p:cNvPr id="2" name="Title 1"/>
          <p:cNvSpPr>
            <a:spLocks noGrp="1"/>
          </p:cNvSpPr>
          <p:nvPr>
            <p:ph type="title"/>
          </p:nvPr>
        </p:nvSpPr>
        <p:spPr/>
        <p:txBody>
          <a:bodyPr>
            <a:normAutofit/>
          </a:bodyPr>
          <a:lstStyle/>
          <a:p>
            <a:r>
              <a:rPr lang="en-US" sz="2800" b="1" dirty="0" err="1"/>
              <a:t>Mahamuni</a:t>
            </a:r>
            <a:r>
              <a:rPr lang="en-US" sz="2800" b="1" dirty="0"/>
              <a:t> </a:t>
            </a:r>
            <a:r>
              <a:rPr lang="en-US" sz="2800" b="1" dirty="0" smtClean="0"/>
              <a:t>Pagoda in </a:t>
            </a:r>
            <a:r>
              <a:rPr lang="en-US" sz="2800" b="1" dirty="0" err="1" smtClean="0"/>
              <a:t>Madalay</a:t>
            </a:r>
            <a:r>
              <a:rPr lang="en-US" sz="2800" b="1" dirty="0"/>
              <a:t/>
            </a:r>
            <a:br>
              <a:rPr lang="en-US" sz="2800" b="1" dirty="0"/>
            </a:br>
            <a:endParaRPr lang="en-US" sz="2800"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90600"/>
            <a:ext cx="4190999"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51302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0" y="1143000"/>
            <a:ext cx="2590800" cy="5514975"/>
          </a:xfrm>
        </p:spPr>
        <p:txBody>
          <a:bodyPr>
            <a:normAutofit fontScale="92500" lnSpcReduction="20000"/>
          </a:bodyPr>
          <a:lstStyle/>
          <a:p>
            <a:pPr marL="0" indent="0" algn="just">
              <a:buNone/>
            </a:pPr>
            <a:r>
              <a:rPr lang="en-US" sz="2000" dirty="0" err="1" smtClean="0"/>
              <a:t>Kaungmudaw</a:t>
            </a:r>
            <a:r>
              <a:rPr lang="en-US" sz="2000" dirty="0" smtClean="0"/>
              <a:t> Pagoda, also called </a:t>
            </a:r>
            <a:r>
              <a:rPr lang="en-US" sz="2000" dirty="0" err="1" smtClean="0"/>
              <a:t>Yaza</a:t>
            </a:r>
            <a:r>
              <a:rPr lang="en-US" sz="2000" dirty="0" smtClean="0"/>
              <a:t> Mani Sula, is a huge pagoda 10km beyond the town of </a:t>
            </a:r>
            <a:r>
              <a:rPr lang="en-US" sz="2000" dirty="0" err="1" smtClean="0"/>
              <a:t>Sagaing</a:t>
            </a:r>
            <a:r>
              <a:rPr lang="en-US" sz="2000" dirty="0" smtClean="0"/>
              <a:t> in central Myanmar. It was built by King </a:t>
            </a:r>
            <a:r>
              <a:rPr lang="en-US" sz="2000" dirty="0" err="1" smtClean="0"/>
              <a:t>Thalun</a:t>
            </a:r>
            <a:r>
              <a:rPr lang="en-US" sz="2000" dirty="0" smtClean="0"/>
              <a:t> and his son in A.D 1636. The dome shaped pagoda rises up to 46 meters.</a:t>
            </a:r>
            <a:r>
              <a:rPr lang="en-US" sz="2000" dirty="0"/>
              <a:t> At the base of the pagoda, there are 812 stone pillars, each one with a hollow and an image of a Nat in it. It was modeled after the </a:t>
            </a:r>
            <a:r>
              <a:rPr lang="en-US" sz="2000" dirty="0" err="1"/>
              <a:t>Mahaceti</a:t>
            </a:r>
            <a:r>
              <a:rPr lang="en-US" sz="2000" dirty="0"/>
              <a:t> Pagoda in Sri Lank. </a:t>
            </a:r>
          </a:p>
        </p:txBody>
      </p:sp>
      <p:sp>
        <p:nvSpPr>
          <p:cNvPr id="2" name="Title 1"/>
          <p:cNvSpPr>
            <a:spLocks noGrp="1"/>
          </p:cNvSpPr>
          <p:nvPr>
            <p:ph type="title"/>
          </p:nvPr>
        </p:nvSpPr>
        <p:spPr>
          <a:xfrm>
            <a:off x="1371600" y="274638"/>
            <a:ext cx="6324600" cy="944562"/>
          </a:xfrm>
        </p:spPr>
        <p:txBody>
          <a:bodyPr>
            <a:normAutofit fontScale="90000"/>
          </a:bodyPr>
          <a:lstStyle/>
          <a:p>
            <a:r>
              <a:rPr lang="en-US" sz="3200" b="1" dirty="0" err="1" smtClean="0"/>
              <a:t>Kaungmudaw</a:t>
            </a:r>
            <a:r>
              <a:rPr lang="en-US" sz="3200" b="1" dirty="0" smtClean="0"/>
              <a:t> Pagoda – </a:t>
            </a:r>
            <a:r>
              <a:rPr lang="en-US" sz="3200" b="1" dirty="0" err="1" smtClean="0"/>
              <a:t>Sagaing</a:t>
            </a:r>
            <a:endParaRPr lang="en-US" sz="3200"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143001"/>
            <a:ext cx="56388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76401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590800" y="457201"/>
            <a:ext cx="5791200" cy="5429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04800" y="381000"/>
            <a:ext cx="2133600" cy="5715000"/>
          </a:xfrm>
        </p:spPr>
        <p:txBody>
          <a:bodyPr>
            <a:normAutofit/>
          </a:bodyPr>
          <a:lstStyle/>
          <a:p>
            <a:pPr algn="just"/>
            <a:r>
              <a:rPr lang="en-US" sz="2000" dirty="0" smtClean="0"/>
              <a:t>The </a:t>
            </a:r>
            <a:r>
              <a:rPr lang="en-US" sz="2000" dirty="0" err="1" smtClean="0"/>
              <a:t>stupa</a:t>
            </a:r>
            <a:r>
              <a:rPr lang="en-US" sz="2000" dirty="0" smtClean="0"/>
              <a:t> enshrined the Buddhist relics inside its relic chamber. The pagoda dome had been continuously painted white to signify purity but now gilded with gold. It is one of the famous pilgrimage and </a:t>
            </a:r>
            <a:r>
              <a:rPr lang="en-US" sz="2000" dirty="0" err="1" smtClean="0"/>
              <a:t>tourist,destinations</a:t>
            </a:r>
            <a:r>
              <a:rPr lang="en-US" sz="2000" dirty="0" smtClean="0"/>
              <a:t> in the </a:t>
            </a:r>
            <a:r>
              <a:rPr lang="en-US" sz="2000" dirty="0" err="1" smtClean="0"/>
              <a:t>Sagaing</a:t>
            </a:r>
            <a:r>
              <a:rPr lang="en-US" sz="2000" dirty="0" smtClean="0"/>
              <a:t> area.</a:t>
            </a:r>
            <a:endParaRPr lang="en-US" sz="2000" dirty="0"/>
          </a:p>
        </p:txBody>
      </p:sp>
    </p:spTree>
    <p:extLst>
      <p:ext uri="{BB962C8B-B14F-4D97-AF65-F5344CB8AC3E}">
        <p14:creationId xmlns:p14="http://schemas.microsoft.com/office/powerpoint/2010/main" val="29945538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495800"/>
            <a:ext cx="8229600" cy="1630363"/>
          </a:xfrm>
        </p:spPr>
        <p:txBody>
          <a:bodyPr>
            <a:normAutofit/>
          </a:bodyPr>
          <a:lstStyle/>
          <a:p>
            <a:pPr marL="0" indent="0">
              <a:buNone/>
            </a:pPr>
            <a:r>
              <a:rPr lang="en-US" sz="2000" dirty="0" smtClean="0"/>
              <a:t>The Soon </a:t>
            </a:r>
            <a:r>
              <a:rPr lang="en-US" sz="2000" dirty="0" err="1" smtClean="0"/>
              <a:t>Oo</a:t>
            </a:r>
            <a:r>
              <a:rPr lang="en-US" sz="2000" dirty="0" smtClean="0"/>
              <a:t> </a:t>
            </a:r>
            <a:r>
              <a:rPr lang="en-US" sz="2000" dirty="0" err="1" smtClean="0"/>
              <a:t>Ponya</a:t>
            </a:r>
            <a:r>
              <a:rPr lang="en-US" sz="2000" dirty="0" smtClean="0"/>
              <a:t> Shin Pagoda is located on the top of the </a:t>
            </a:r>
            <a:r>
              <a:rPr lang="en-US" sz="2000" dirty="0" err="1" smtClean="0"/>
              <a:t>Sagaing</a:t>
            </a:r>
            <a:r>
              <a:rPr lang="en-US" sz="2000" dirty="0" smtClean="0"/>
              <a:t> Hill. It is one of the oldest temples on </a:t>
            </a:r>
            <a:r>
              <a:rPr lang="en-US" sz="2000" dirty="0" err="1" smtClean="0"/>
              <a:t>Sagaing</a:t>
            </a:r>
            <a:r>
              <a:rPr lang="en-US" sz="2000" dirty="0" smtClean="0"/>
              <a:t> Hill. All the pagodas in area, it receives the first of alms offering made. It was built in 1312 by Minister </a:t>
            </a:r>
            <a:r>
              <a:rPr lang="en-US" sz="2000" dirty="0" err="1" smtClean="0"/>
              <a:t>Pon</a:t>
            </a:r>
            <a:r>
              <a:rPr lang="en-US" sz="2000" dirty="0" smtClean="0"/>
              <a:t> </a:t>
            </a:r>
            <a:r>
              <a:rPr lang="en-US" sz="2000" dirty="0" err="1" smtClean="0"/>
              <a:t>Nya</a:t>
            </a:r>
            <a:r>
              <a:rPr lang="en-US" sz="2000" dirty="0" smtClean="0"/>
              <a:t>. Pagoda Festival is held on the </a:t>
            </a:r>
            <a:r>
              <a:rPr lang="en-US" sz="2000" dirty="0" err="1" smtClean="0"/>
              <a:t>fullmoon</a:t>
            </a:r>
            <a:r>
              <a:rPr lang="en-US" sz="2000" dirty="0" smtClean="0"/>
              <a:t> day of </a:t>
            </a:r>
            <a:r>
              <a:rPr lang="en-US" sz="2000" dirty="0" err="1" smtClean="0"/>
              <a:t>Waso</a:t>
            </a:r>
            <a:r>
              <a:rPr lang="en-US" sz="2000" dirty="0" smtClean="0"/>
              <a:t> (July).</a:t>
            </a:r>
            <a:endParaRPr lang="en-US" sz="2000" dirty="0"/>
          </a:p>
        </p:txBody>
      </p:sp>
      <p:sp>
        <p:nvSpPr>
          <p:cNvPr id="2" name="Title 1"/>
          <p:cNvSpPr>
            <a:spLocks noGrp="1"/>
          </p:cNvSpPr>
          <p:nvPr>
            <p:ph type="title"/>
          </p:nvPr>
        </p:nvSpPr>
        <p:spPr/>
        <p:txBody>
          <a:bodyPr>
            <a:normAutofit/>
          </a:bodyPr>
          <a:lstStyle/>
          <a:p>
            <a:r>
              <a:rPr lang="en-US" sz="2800" b="1" dirty="0" err="1" smtClean="0"/>
              <a:t>Sagaing</a:t>
            </a:r>
            <a:r>
              <a:rPr lang="en-US" sz="2800" b="1" dirty="0" smtClean="0"/>
              <a:t> Hill &amp; Soon </a:t>
            </a:r>
            <a:r>
              <a:rPr lang="en-US" sz="2800" b="1" dirty="0" err="1" smtClean="0"/>
              <a:t>Oo</a:t>
            </a:r>
            <a:r>
              <a:rPr lang="en-US" sz="2800" b="1" dirty="0" smtClean="0"/>
              <a:t> </a:t>
            </a:r>
            <a:r>
              <a:rPr lang="en-US" sz="2800" b="1" dirty="0" err="1" smtClean="0"/>
              <a:t>Ponya</a:t>
            </a:r>
            <a:r>
              <a:rPr lang="en-US" sz="2800" b="1" dirty="0" smtClean="0"/>
              <a:t> Shin Pagoda</a:t>
            </a:r>
            <a:endParaRPr lang="en-US" sz="2800" b="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85875"/>
            <a:ext cx="7848600" cy="320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80456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5059363"/>
          </a:xfrm>
        </p:spPr>
        <p:txBody>
          <a:bodyPr>
            <a:normAutofit/>
          </a:bodyPr>
          <a:lstStyle/>
          <a:p>
            <a:pPr marL="0" indent="0">
              <a:buNone/>
            </a:pPr>
            <a:r>
              <a:rPr lang="en-US" sz="2000" dirty="0" err="1" smtClean="0"/>
              <a:t>Umin</a:t>
            </a:r>
            <a:r>
              <a:rPr lang="en-US" sz="2000" dirty="0" smtClean="0"/>
              <a:t> </a:t>
            </a:r>
            <a:r>
              <a:rPr lang="en-US" sz="2000" dirty="0" err="1" smtClean="0"/>
              <a:t>Thonse</a:t>
            </a:r>
            <a:r>
              <a:rPr lang="en-US" sz="2000" dirty="0" smtClean="0"/>
              <a:t>` Pagoda is situated on </a:t>
            </a:r>
            <a:r>
              <a:rPr lang="en-US" sz="2000" dirty="0" err="1" smtClean="0"/>
              <a:t>Sagaing</a:t>
            </a:r>
            <a:r>
              <a:rPr lang="en-US" sz="2000" dirty="0" smtClean="0"/>
              <a:t> Hills. </a:t>
            </a:r>
            <a:r>
              <a:rPr lang="en-US" sz="2000" dirty="0" err="1" smtClean="0"/>
              <a:t>Umin</a:t>
            </a:r>
            <a:r>
              <a:rPr lang="en-US" sz="2000" dirty="0" smtClean="0"/>
              <a:t> </a:t>
            </a:r>
            <a:r>
              <a:rPr lang="en-US" sz="2000" dirty="0" err="1" smtClean="0"/>
              <a:t>Thonse</a:t>
            </a:r>
            <a:r>
              <a:rPr lang="en-US" sz="2000" dirty="0" smtClean="0"/>
              <a:t>’ means 30 Caves Pagoda. It was built by venerable monk named </a:t>
            </a:r>
            <a:r>
              <a:rPr lang="en-US" sz="2000" dirty="0" err="1" smtClean="0"/>
              <a:t>Padugyi</a:t>
            </a:r>
            <a:r>
              <a:rPr lang="en-US" sz="2000" dirty="0" smtClean="0"/>
              <a:t> </a:t>
            </a:r>
            <a:r>
              <a:rPr lang="en-US" sz="2000" dirty="0" err="1" smtClean="0"/>
              <a:t>Thangayaza</a:t>
            </a:r>
            <a:r>
              <a:rPr lang="en-US" sz="2000" dirty="0" smtClean="0"/>
              <a:t> (though the date was variously given as A.D. 687, 1005,1050,1085. 45 Buddha images sit in a crescent-shaped colonnade within the pagoda.</a:t>
            </a:r>
          </a:p>
          <a:p>
            <a:pPr marL="0" indent="0">
              <a:buNone/>
            </a:pPr>
            <a:endParaRPr lang="en-US" dirty="0"/>
          </a:p>
        </p:txBody>
      </p:sp>
      <p:sp>
        <p:nvSpPr>
          <p:cNvPr id="2" name="Title 1"/>
          <p:cNvSpPr>
            <a:spLocks noGrp="1"/>
          </p:cNvSpPr>
          <p:nvPr>
            <p:ph type="title"/>
          </p:nvPr>
        </p:nvSpPr>
        <p:spPr/>
        <p:txBody>
          <a:bodyPr>
            <a:normAutofit fontScale="90000"/>
          </a:bodyPr>
          <a:lstStyle/>
          <a:p>
            <a:r>
              <a:rPr lang="en-US" sz="2800" b="1" dirty="0" err="1" smtClean="0"/>
              <a:t>Umin</a:t>
            </a:r>
            <a:r>
              <a:rPr lang="en-US" sz="2800" b="1" dirty="0" smtClean="0"/>
              <a:t> </a:t>
            </a:r>
            <a:r>
              <a:rPr lang="en-US" sz="2800" b="1" dirty="0" err="1" smtClean="0"/>
              <a:t>Thonse</a:t>
            </a:r>
            <a:r>
              <a:rPr lang="en-US" sz="2800" b="1" dirty="0" smtClean="0"/>
              <a:t> Pagoda or 30 Caves Pagoda – </a:t>
            </a:r>
            <a:r>
              <a:rPr lang="en-US" sz="2800" b="1" dirty="0" err="1" smtClean="0"/>
              <a:t>Sagaing</a:t>
            </a:r>
            <a:r>
              <a:rPr lang="en-US" sz="2800" b="1" dirty="0" smtClean="0"/>
              <a:t/>
            </a:r>
            <a:br>
              <a:rPr lang="en-US" sz="2800" b="1" dirty="0" smtClean="0"/>
            </a:br>
            <a:endParaRPr lang="en-US" sz="2800" b="1"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1" y="2743200"/>
            <a:ext cx="79248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76693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91200" y="1295400"/>
            <a:ext cx="2895600" cy="5131376"/>
          </a:xfrm>
        </p:spPr>
        <p:txBody>
          <a:bodyPr>
            <a:normAutofit fontScale="85000" lnSpcReduction="20000"/>
          </a:bodyPr>
          <a:lstStyle/>
          <a:p>
            <a:pPr marL="0" indent="0" algn="just">
              <a:buNone/>
            </a:pPr>
            <a:r>
              <a:rPr lang="en-US" sz="2000" dirty="0" smtClean="0"/>
              <a:t>. The pagoda was started on 20th June 1939 and completed on 2nd March 1952.It was the brain-child of the famous </a:t>
            </a:r>
            <a:r>
              <a:rPr lang="en-US" sz="2000" dirty="0" err="1" smtClean="0"/>
              <a:t>Mohnyin</a:t>
            </a:r>
            <a:r>
              <a:rPr lang="en-US" sz="2000" dirty="0" smtClean="0"/>
              <a:t> </a:t>
            </a:r>
            <a:r>
              <a:rPr lang="en-US" sz="2000" dirty="0" err="1" smtClean="0"/>
              <a:t>Sayadaw</a:t>
            </a:r>
            <a:r>
              <a:rPr lang="en-US" sz="2000" dirty="0" smtClean="0"/>
              <a:t> whose life-like effigy can be seen nearby. Bodhi </a:t>
            </a:r>
            <a:r>
              <a:rPr lang="en-US" sz="2000" dirty="0" err="1" smtClean="0"/>
              <a:t>Tahtaung</a:t>
            </a:r>
            <a:r>
              <a:rPr lang="en-US" sz="2000" dirty="0" smtClean="0"/>
              <a:t> Pagoda in </a:t>
            </a:r>
            <a:r>
              <a:rPr lang="en-US" sz="2000" dirty="0" err="1" smtClean="0"/>
              <a:t>Monywa</a:t>
            </a:r>
            <a:r>
              <a:rPr lang="en-US" sz="2000" dirty="0" smtClean="0"/>
              <a:t> has one thousand Bodhi Trees and each tree has a large Buddha Image underneath. It was established by Bodhi </a:t>
            </a:r>
            <a:r>
              <a:rPr lang="en-US" sz="2000" dirty="0" err="1" smtClean="0"/>
              <a:t>Tahtaung</a:t>
            </a:r>
            <a:r>
              <a:rPr lang="en-US" sz="2000" dirty="0" smtClean="0"/>
              <a:t> </a:t>
            </a:r>
            <a:r>
              <a:rPr lang="en-US" sz="2000" dirty="0" err="1" smtClean="0"/>
              <a:t>Sayadaw</a:t>
            </a:r>
            <a:r>
              <a:rPr lang="en-US" sz="2000" dirty="0" smtClean="0"/>
              <a:t> in 1960s. Po </a:t>
            </a:r>
            <a:r>
              <a:rPr lang="en-US" sz="2000" dirty="0" err="1" smtClean="0"/>
              <a:t>Khaung</a:t>
            </a:r>
            <a:r>
              <a:rPr lang="en-US" sz="2000" dirty="0" smtClean="0"/>
              <a:t> </a:t>
            </a:r>
            <a:r>
              <a:rPr lang="en-US" sz="2000" dirty="0" err="1" smtClean="0"/>
              <a:t>Taung</a:t>
            </a:r>
            <a:r>
              <a:rPr lang="en-US" sz="2000" dirty="0" smtClean="0"/>
              <a:t>, a range of hills, lies east of Bodhi </a:t>
            </a:r>
            <a:r>
              <a:rPr lang="en-US" sz="2000" dirty="0" err="1" smtClean="0"/>
              <a:t>Tahtaung</a:t>
            </a:r>
            <a:r>
              <a:rPr lang="en-US" sz="2000" dirty="0" smtClean="0"/>
              <a:t> Pagoda. The largest reclining Buddha image in the world which is 91 meters long is lying on that hill. </a:t>
            </a:r>
            <a:endParaRPr lang="en-US" sz="2000" dirty="0"/>
          </a:p>
        </p:txBody>
      </p:sp>
      <p:sp>
        <p:nvSpPr>
          <p:cNvPr id="2" name="Title 1"/>
          <p:cNvSpPr>
            <a:spLocks noGrp="1"/>
          </p:cNvSpPr>
          <p:nvPr>
            <p:ph type="title"/>
          </p:nvPr>
        </p:nvSpPr>
        <p:spPr/>
        <p:txBody>
          <a:bodyPr>
            <a:normAutofit/>
          </a:bodyPr>
          <a:lstStyle/>
          <a:p>
            <a:r>
              <a:rPr lang="en-US" sz="3200" b="1" dirty="0" smtClean="0"/>
              <a:t>Bodhi </a:t>
            </a:r>
            <a:r>
              <a:rPr lang="en-US" sz="3200" b="1" dirty="0" err="1" smtClean="0"/>
              <a:t>Tahtaung</a:t>
            </a:r>
            <a:r>
              <a:rPr lang="en-US" sz="3200" b="1" dirty="0" smtClean="0"/>
              <a:t> Pagoda</a:t>
            </a:r>
            <a:endParaRPr lang="en-US" sz="3200" b="1" dirty="0"/>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1" y="1421823"/>
            <a:ext cx="5105400" cy="4750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31502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4830763"/>
          </a:xfrm>
        </p:spPr>
        <p:txBody>
          <a:bodyPr>
            <a:normAutofit/>
          </a:bodyPr>
          <a:lstStyle/>
          <a:p>
            <a:pPr marL="0" indent="0">
              <a:buNone/>
            </a:pPr>
            <a:r>
              <a:rPr lang="en-US" sz="2000" dirty="0" smtClean="0"/>
              <a:t>The temple was built about the middle of the 12th century A.D. by King </a:t>
            </a:r>
            <a:r>
              <a:rPr lang="en-US" sz="2000" dirty="0" err="1" smtClean="0"/>
              <a:t>Alaungsithu</a:t>
            </a:r>
            <a:r>
              <a:rPr lang="en-US" sz="2000" dirty="0" smtClean="0"/>
              <a:t>, grandson and successor of the King who erected the </a:t>
            </a:r>
            <a:r>
              <a:rPr lang="en-US" sz="2000" dirty="0" err="1" smtClean="0"/>
              <a:t>Ananda</a:t>
            </a:r>
            <a:r>
              <a:rPr lang="en-US" sz="2000" dirty="0" smtClean="0"/>
              <a:t>. Standing within the city walls, some 500 yards to the south-west of the </a:t>
            </a:r>
            <a:r>
              <a:rPr lang="en-US" sz="2000" dirty="0" err="1" smtClean="0"/>
              <a:t>Ananda</a:t>
            </a:r>
            <a:r>
              <a:rPr lang="en-US" sz="2000" dirty="0" smtClean="0"/>
              <a:t>, the </a:t>
            </a:r>
            <a:r>
              <a:rPr lang="en-US" sz="2000" dirty="0" err="1" smtClean="0"/>
              <a:t>Thatbyinnyu</a:t>
            </a:r>
            <a:r>
              <a:rPr lang="en-US" sz="2000" dirty="0" smtClean="0"/>
              <a:t> rises to a height of 201 feet above the ground and overtops all the other monuments. </a:t>
            </a:r>
          </a:p>
          <a:p>
            <a:pPr marL="0" indent="0">
              <a:buNone/>
            </a:pPr>
            <a:endParaRPr lang="en-US" sz="2000" dirty="0"/>
          </a:p>
        </p:txBody>
      </p:sp>
      <p:sp>
        <p:nvSpPr>
          <p:cNvPr id="2" name="Title 1"/>
          <p:cNvSpPr>
            <a:spLocks noGrp="1"/>
          </p:cNvSpPr>
          <p:nvPr>
            <p:ph type="title"/>
          </p:nvPr>
        </p:nvSpPr>
        <p:spPr/>
        <p:txBody>
          <a:bodyPr>
            <a:normAutofit/>
          </a:bodyPr>
          <a:lstStyle/>
          <a:p>
            <a:r>
              <a:rPr lang="en-US" sz="3200" b="1" dirty="0" err="1" smtClean="0"/>
              <a:t>Thatbyinnyu</a:t>
            </a:r>
            <a:r>
              <a:rPr lang="en-US" sz="3200" b="1" dirty="0" smtClean="0"/>
              <a:t> </a:t>
            </a:r>
            <a:r>
              <a:rPr lang="en-US" sz="3200" b="1" dirty="0" smtClean="0"/>
              <a:t>Pagoda in </a:t>
            </a:r>
            <a:r>
              <a:rPr lang="en-US" sz="3200" b="1" dirty="0" err="1" smtClean="0"/>
              <a:t>Bagan</a:t>
            </a:r>
            <a:endParaRPr lang="en-US" sz="3200" b="1"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200400"/>
            <a:ext cx="78486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4390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144</TotalTime>
  <Words>697</Words>
  <Application>Microsoft Office PowerPoint</Application>
  <PresentationFormat>On-screen Show (4:3)</PresentationFormat>
  <Paragraphs>26</Paragraphs>
  <Slides>11</Slides>
  <Notes>0</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Concourse</vt:lpstr>
      <vt:lpstr>Gautama Buddha in Myanmar Style</vt:lpstr>
      <vt:lpstr>Shwedagon Pagoda in Yangon</vt:lpstr>
      <vt:lpstr>Mahamuni Pagoda in Madalay </vt:lpstr>
      <vt:lpstr>Kaungmudaw Pagoda – Sagaing</vt:lpstr>
      <vt:lpstr>The stupa enshrined the Buddhist relics inside its relic chamber. The pagoda dome had been continuously painted white to signify purity but now gilded with gold. It is one of the famous pilgrimage and tourist,destinations in the Sagaing area.</vt:lpstr>
      <vt:lpstr>Sagaing Hill &amp; Soon Oo Ponya Shin Pagoda</vt:lpstr>
      <vt:lpstr>Umin Thonse Pagoda or 30 Caves Pagoda – Sagaing </vt:lpstr>
      <vt:lpstr>Bodhi Tahtaung Pagoda</vt:lpstr>
      <vt:lpstr>Thatbyinnyu Pagoda in Bagan</vt:lpstr>
      <vt:lpstr>Ananda Pagoda in Bagan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Gautama Buddha in Myanmar Style</dc:title>
  <dc:creator>VenThera</dc:creator>
  <cp:lastModifiedBy>VenThera</cp:lastModifiedBy>
  <cp:revision>11</cp:revision>
  <dcterms:created xsi:type="dcterms:W3CDTF">2018-08-06T08:59:05Z</dcterms:created>
  <dcterms:modified xsi:type="dcterms:W3CDTF">2018-08-06T15:15:09Z</dcterms:modified>
</cp:coreProperties>
</file>