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70" r:id="rId2"/>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364" autoAdjust="0"/>
  </p:normalViewPr>
  <p:slideViewPr>
    <p:cSldViewPr snapToGrid="0">
      <p:cViewPr varScale="1">
        <p:scale>
          <a:sx n="65" d="100"/>
          <a:sy n="65" d="100"/>
        </p:scale>
        <p:origin x="9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F203D-6988-46AE-A45C-60C156C869F7}" type="datetimeFigureOut">
              <a:rPr lang="en-US" smtClean="0"/>
              <a:t>8/8/2018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26BC9-6615-4264-A985-1C755557593A}" type="slidenum">
              <a:rPr lang="en-US" smtClean="0"/>
              <a:t>‹#›</a:t>
            </a:fld>
            <a:endParaRPr lang="en-US"/>
          </a:p>
        </p:txBody>
      </p:sp>
    </p:spTree>
    <p:extLst>
      <p:ext uri="{BB962C8B-B14F-4D97-AF65-F5344CB8AC3E}">
        <p14:creationId xmlns:p14="http://schemas.microsoft.com/office/powerpoint/2010/main" val="1852837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826BC9-6615-4264-A985-1C755557593A}" type="slidenum">
              <a:rPr lang="en-US" smtClean="0"/>
              <a:t>4</a:t>
            </a:fld>
            <a:endParaRPr lang="en-US"/>
          </a:p>
        </p:txBody>
      </p:sp>
    </p:spTree>
    <p:extLst>
      <p:ext uri="{BB962C8B-B14F-4D97-AF65-F5344CB8AC3E}">
        <p14:creationId xmlns:p14="http://schemas.microsoft.com/office/powerpoint/2010/main" val="223022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826BC9-6615-4264-A985-1C755557593A}" type="slidenum">
              <a:rPr lang="en-US" smtClean="0"/>
              <a:t>6</a:t>
            </a:fld>
            <a:endParaRPr lang="en-US"/>
          </a:p>
        </p:txBody>
      </p:sp>
    </p:spTree>
    <p:extLst>
      <p:ext uri="{BB962C8B-B14F-4D97-AF65-F5344CB8AC3E}">
        <p14:creationId xmlns:p14="http://schemas.microsoft.com/office/powerpoint/2010/main" val="1897753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826BC9-6615-4264-A985-1C755557593A}" type="slidenum">
              <a:rPr lang="en-US" smtClean="0"/>
              <a:t>7</a:t>
            </a:fld>
            <a:endParaRPr lang="en-US"/>
          </a:p>
        </p:txBody>
      </p:sp>
    </p:spTree>
    <p:extLst>
      <p:ext uri="{BB962C8B-B14F-4D97-AF65-F5344CB8AC3E}">
        <p14:creationId xmlns:p14="http://schemas.microsoft.com/office/powerpoint/2010/main" val="148625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826BC9-6615-4264-A985-1C755557593A}" type="slidenum">
              <a:rPr lang="en-US" smtClean="0"/>
              <a:t>8</a:t>
            </a:fld>
            <a:endParaRPr lang="en-US"/>
          </a:p>
        </p:txBody>
      </p:sp>
    </p:spTree>
    <p:extLst>
      <p:ext uri="{BB962C8B-B14F-4D97-AF65-F5344CB8AC3E}">
        <p14:creationId xmlns:p14="http://schemas.microsoft.com/office/powerpoint/2010/main" val="2747577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826BC9-6615-4264-A985-1C755557593A}" type="slidenum">
              <a:rPr lang="en-US" smtClean="0"/>
              <a:t>12</a:t>
            </a:fld>
            <a:endParaRPr lang="en-US"/>
          </a:p>
        </p:txBody>
      </p:sp>
    </p:spTree>
    <p:extLst>
      <p:ext uri="{BB962C8B-B14F-4D97-AF65-F5344CB8AC3E}">
        <p14:creationId xmlns:p14="http://schemas.microsoft.com/office/powerpoint/2010/main" val="2697331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826BC9-6615-4264-A985-1C755557593A}" type="slidenum">
              <a:rPr lang="en-US" smtClean="0"/>
              <a:t>13</a:t>
            </a:fld>
            <a:endParaRPr lang="en-US"/>
          </a:p>
        </p:txBody>
      </p:sp>
    </p:spTree>
    <p:extLst>
      <p:ext uri="{BB962C8B-B14F-4D97-AF65-F5344CB8AC3E}">
        <p14:creationId xmlns:p14="http://schemas.microsoft.com/office/powerpoint/2010/main" val="2717134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8/8/2018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8/8/2018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8/8/2018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8/8/2018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en.wikipedia.org/wiki/File:Mingun-Pagoda-Myanmar-04-Chinthe.jpg" TargetMode="Externa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814" y="162232"/>
            <a:ext cx="4169212" cy="3215149"/>
          </a:xfrm>
        </p:spPr>
        <p:txBody>
          <a:bodyPr/>
          <a:lstStyle/>
          <a:p>
            <a:r>
              <a:rPr lang="en-US" sz="3600" dirty="0" err="1" smtClean="0">
                <a:solidFill>
                  <a:schemeClr val="accent3">
                    <a:lumMod val="75000"/>
                  </a:schemeClr>
                </a:solidFill>
              </a:rPr>
              <a:t>Sagaing</a:t>
            </a:r>
            <a:r>
              <a:rPr lang="en-US" sz="3600" dirty="0" smtClean="0">
                <a:solidFill>
                  <a:schemeClr val="accent3">
                    <a:lumMod val="75000"/>
                  </a:schemeClr>
                </a:solidFill>
              </a:rPr>
              <a:t>{</a:t>
            </a:r>
            <a:r>
              <a:rPr lang="en-US" sz="3600" dirty="0" err="1" smtClean="0">
                <a:solidFill>
                  <a:schemeClr val="accent3">
                    <a:lumMod val="75000"/>
                  </a:schemeClr>
                </a:solidFill>
              </a:rPr>
              <a:t>Burmes</a:t>
            </a:r>
            <a:r>
              <a:rPr lang="en-US" sz="3600" dirty="0" smtClean="0">
                <a:solidFill>
                  <a:schemeClr val="accent3">
                    <a:lumMod val="75000"/>
                  </a:schemeClr>
                </a:solidFill>
              </a:rPr>
              <a:t>}</a:t>
            </a:r>
            <a:br>
              <a:rPr lang="en-US" sz="3600" dirty="0" smtClean="0">
                <a:solidFill>
                  <a:schemeClr val="accent3">
                    <a:lumMod val="75000"/>
                  </a:schemeClr>
                </a:solidFill>
              </a:rPr>
            </a:br>
            <a:r>
              <a:rPr lang="en-US" sz="3600" dirty="0" smtClean="0">
                <a:solidFill>
                  <a:schemeClr val="accent3">
                    <a:lumMod val="75000"/>
                  </a:schemeClr>
                </a:solidFill>
              </a:rPr>
              <a:t> </a:t>
            </a:r>
            <a:br>
              <a:rPr lang="en-US" sz="3600" dirty="0" smtClean="0">
                <a:solidFill>
                  <a:schemeClr val="accent3">
                    <a:lumMod val="75000"/>
                  </a:schemeClr>
                </a:solidFill>
              </a:rPr>
            </a:br>
            <a:r>
              <a:rPr lang="en-US" sz="2800" dirty="0" err="1" smtClean="0">
                <a:solidFill>
                  <a:schemeClr val="accent1">
                    <a:lumMod val="60000"/>
                    <a:lumOff val="40000"/>
                  </a:schemeClr>
                </a:solidFill>
              </a:rPr>
              <a:t>Ven.Shbhogha</a:t>
            </a:r>
            <a:r>
              <a:rPr lang="en-US" sz="2800" dirty="0" smtClean="0">
                <a:solidFill>
                  <a:schemeClr val="accent1">
                    <a:lumMod val="60000"/>
                    <a:lumOff val="40000"/>
                  </a:schemeClr>
                </a:solidFill>
              </a:rPr>
              <a:t> </a:t>
            </a:r>
            <a:br>
              <a:rPr lang="en-US" sz="2800" dirty="0" smtClean="0">
                <a:solidFill>
                  <a:schemeClr val="accent1">
                    <a:lumMod val="60000"/>
                    <a:lumOff val="40000"/>
                  </a:schemeClr>
                </a:solidFill>
              </a:rPr>
            </a:br>
            <a:r>
              <a:rPr lang="en-US" sz="2800" dirty="0">
                <a:solidFill>
                  <a:schemeClr val="accent1">
                    <a:lumMod val="60000"/>
                    <a:lumOff val="40000"/>
                  </a:schemeClr>
                </a:solidFill>
              </a:rPr>
              <a:t/>
            </a:r>
            <a:br>
              <a:rPr lang="en-US" sz="2800" dirty="0">
                <a:solidFill>
                  <a:schemeClr val="accent1">
                    <a:lumMod val="60000"/>
                    <a:lumOff val="40000"/>
                  </a:schemeClr>
                </a:solidFill>
              </a:rPr>
            </a:br>
            <a:r>
              <a:rPr lang="en-US" sz="2800" dirty="0" smtClean="0">
                <a:solidFill>
                  <a:schemeClr val="accent1">
                    <a:lumMod val="60000"/>
                    <a:lumOff val="40000"/>
                  </a:schemeClr>
                </a:solidFill>
              </a:rPr>
              <a:t>ID.5801201134</a:t>
            </a:r>
            <a:br>
              <a:rPr lang="en-US" sz="2800" dirty="0" smtClean="0">
                <a:solidFill>
                  <a:schemeClr val="accent1">
                    <a:lumMod val="60000"/>
                    <a:lumOff val="40000"/>
                  </a:schemeClr>
                </a:solidFill>
              </a:rPr>
            </a:br>
            <a:endParaRPr lang="en-US" sz="2800" dirty="0">
              <a:solidFill>
                <a:schemeClr val="accent1">
                  <a:lumMod val="60000"/>
                  <a:lumOff val="4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026" y="162232"/>
            <a:ext cx="7669161" cy="6430297"/>
          </a:xfrm>
          <a:prstGeom prst="rect">
            <a:avLst/>
          </a:prstGeom>
        </p:spPr>
      </p:pic>
    </p:spTree>
    <p:extLst>
      <p:ext uri="{BB962C8B-B14F-4D97-AF65-F5344CB8AC3E}">
        <p14:creationId xmlns:p14="http://schemas.microsoft.com/office/powerpoint/2010/main" val="97609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17" y="195943"/>
            <a:ext cx="7394765" cy="4195948"/>
          </a:xfrm>
        </p:spPr>
        <p:txBody>
          <a:bodyPr/>
          <a:lstStyle/>
          <a:p>
            <a:r>
              <a:rPr lang="en-US" sz="2000" dirty="0"/>
              <a:t>The ruins are the remains of a massive construction project begun by King </a:t>
            </a:r>
            <a:r>
              <a:rPr lang="en-US" sz="2000" dirty="0" err="1"/>
              <a:t>Bodawpaya</a:t>
            </a:r>
            <a:r>
              <a:rPr lang="en-US" sz="2000" dirty="0"/>
              <a:t> in 1790 which was intentionally left unfinished. The </a:t>
            </a:r>
            <a:r>
              <a:rPr lang="en-US" sz="2000" dirty="0" err="1"/>
              <a:t>pahtodawgyi</a:t>
            </a:r>
            <a:r>
              <a:rPr lang="en-US" sz="2000" dirty="0"/>
              <a:t> is seen as the physical manifestations of the well-known eccentricities of </a:t>
            </a:r>
            <a:r>
              <a:rPr lang="en-US" sz="2000" dirty="0" err="1"/>
              <a:t>Bodawpaya</a:t>
            </a:r>
            <a:r>
              <a:rPr lang="en-US" sz="2000" dirty="0"/>
              <a:t>. He set up an observation post on an island off </a:t>
            </a:r>
            <a:r>
              <a:rPr lang="en-US" sz="2000" dirty="0" err="1"/>
              <a:t>Mingun</a:t>
            </a:r>
            <a:r>
              <a:rPr lang="en-US" sz="2000" dirty="0"/>
              <a:t> to personally supervise the construction of the temple.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17" y="2673928"/>
            <a:ext cx="7233873" cy="399010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4581" y="195943"/>
            <a:ext cx="4455353" cy="6468094"/>
          </a:xfrm>
          <a:prstGeom prst="rect">
            <a:avLst/>
          </a:prstGeom>
        </p:spPr>
      </p:pic>
    </p:spTree>
    <p:extLst>
      <p:ext uri="{BB962C8B-B14F-4D97-AF65-F5344CB8AC3E}">
        <p14:creationId xmlns:p14="http://schemas.microsoft.com/office/powerpoint/2010/main" val="3152661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0" y="180110"/>
            <a:ext cx="6830292" cy="3034145"/>
          </a:xfrm>
        </p:spPr>
        <p:txBody>
          <a:bodyPr/>
          <a:lstStyle/>
          <a:p>
            <a:r>
              <a:rPr lang="en-US" sz="2400" b="1" dirty="0">
                <a:solidFill>
                  <a:schemeClr val="accent6"/>
                </a:solidFill>
              </a:rPr>
              <a:t>Incompletion</a:t>
            </a:r>
            <a:r>
              <a:rPr lang="en-US" sz="2000" dirty="0"/>
              <a:t/>
            </a:r>
            <a:br>
              <a:rPr lang="en-US" sz="2000" dirty="0"/>
            </a:br>
            <a:r>
              <a:rPr lang="en-US" sz="2000" dirty="0" err="1">
                <a:solidFill>
                  <a:schemeClr val="accent3"/>
                </a:solidFill>
              </a:rPr>
              <a:t>Pon</a:t>
            </a:r>
            <a:r>
              <a:rPr lang="en-US" sz="2000" dirty="0">
                <a:solidFill>
                  <a:schemeClr val="accent3"/>
                </a:solidFill>
              </a:rPr>
              <a:t> </a:t>
            </a:r>
            <a:r>
              <a:rPr lang="en-US" sz="2000" dirty="0" err="1">
                <a:solidFill>
                  <a:schemeClr val="accent3"/>
                </a:solidFill>
              </a:rPr>
              <a:t>Daw</a:t>
            </a:r>
            <a:r>
              <a:rPr lang="en-US" sz="2000" dirty="0">
                <a:solidFill>
                  <a:schemeClr val="accent3"/>
                </a:solidFill>
              </a:rPr>
              <a:t> Pagoda situated near </a:t>
            </a:r>
            <a:r>
              <a:rPr lang="en-US" sz="2000" dirty="0" err="1">
                <a:solidFill>
                  <a:schemeClr val="accent3"/>
                </a:solidFill>
              </a:rPr>
              <a:t>Mingun</a:t>
            </a:r>
            <a:r>
              <a:rPr lang="en-US" sz="2000" dirty="0">
                <a:solidFill>
                  <a:schemeClr val="accent3"/>
                </a:solidFill>
              </a:rPr>
              <a:t> Pagoda is the 15 feet completed model of </a:t>
            </a:r>
            <a:r>
              <a:rPr lang="en-US" sz="2000" dirty="0" err="1">
                <a:solidFill>
                  <a:schemeClr val="accent3"/>
                </a:solidFill>
              </a:rPr>
              <a:t>Mingun</a:t>
            </a:r>
            <a:r>
              <a:rPr lang="en-US" sz="2000" dirty="0">
                <a:solidFill>
                  <a:schemeClr val="accent3"/>
                </a:solidFill>
              </a:rPr>
              <a:t> Pagoda. </a:t>
            </a:r>
            <a:r>
              <a:rPr lang="en-US" sz="2000" dirty="0" err="1">
                <a:solidFill>
                  <a:schemeClr val="accent3"/>
                </a:solidFill>
              </a:rPr>
              <a:t>Bodawpaya</a:t>
            </a:r>
            <a:r>
              <a:rPr lang="en-US" sz="2000" dirty="0">
                <a:solidFill>
                  <a:schemeClr val="accent3"/>
                </a:solidFill>
              </a:rPr>
              <a:t> used thousands of prisoners of war from his expansionist campaigns and slaves working on the construction of the stupa. The construction was also seen as having a heavy toll over the people and the state, thus a prophecy was allegedly created, to stop the project</a:t>
            </a:r>
          </a:p>
        </p:txBody>
      </p:sp>
      <p:pic>
        <p:nvPicPr>
          <p:cNvPr id="7" name="Picture 6" descr="https://upload.wikimedia.org/wikipedia/commons/thumb/9/9a/Mingun-Pagoda-Myanmar-04-Chinthe.jpg/220px-Mingun-Pagoda-Myanmar-04-Chinthe.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954982" y="180110"/>
            <a:ext cx="5237017" cy="6545155"/>
          </a:xfrm>
          <a:prstGeom prst="rect">
            <a:avLst/>
          </a:prstGeom>
          <a:noFill/>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691" y="3214255"/>
            <a:ext cx="6689064" cy="3511010"/>
          </a:xfrm>
          <a:prstGeom prst="rect">
            <a:avLst/>
          </a:prstGeom>
        </p:spPr>
      </p:pic>
    </p:spTree>
    <p:extLst>
      <p:ext uri="{BB962C8B-B14F-4D97-AF65-F5344CB8AC3E}">
        <p14:creationId xmlns:p14="http://schemas.microsoft.com/office/powerpoint/2010/main" val="1953582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7" y="171449"/>
            <a:ext cx="6636327" cy="1701596"/>
          </a:xfrm>
        </p:spPr>
        <p:txBody>
          <a:bodyPr/>
          <a:lstStyle/>
          <a:p>
            <a:r>
              <a:rPr lang="en-US" sz="2000" dirty="0"/>
              <a:t>The approach in conveying the dissatisfaction was allegedly to utilize the King's deep superstition. The prophecy went "as soon as the building of the pagoda was over, the country would also be gone".</a:t>
            </a:r>
            <a:br>
              <a:rPr lang="en-US" sz="2000" dirty="0"/>
            </a:b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6545" y="171449"/>
            <a:ext cx="5029200" cy="645102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817" y="1873046"/>
            <a:ext cx="6636327" cy="4749426"/>
          </a:xfrm>
          <a:prstGeom prst="rect">
            <a:avLst/>
          </a:prstGeom>
        </p:spPr>
      </p:pic>
    </p:spTree>
    <p:extLst>
      <p:ext uri="{BB962C8B-B14F-4D97-AF65-F5344CB8AC3E}">
        <p14:creationId xmlns:p14="http://schemas.microsoft.com/office/powerpoint/2010/main" val="1785860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3" y="138548"/>
            <a:ext cx="7196766" cy="2899620"/>
          </a:xfrm>
        </p:spPr>
        <p:txBody>
          <a:bodyPr/>
          <a:lstStyle/>
          <a:p>
            <a:r>
              <a:rPr lang="en-US" sz="2000" dirty="0"/>
              <a:t>A variation states that king would die once the project was completed. Thus, construction was slowed down to prevent the prophecy's realization and when the king died, the project was completely halted.</a:t>
            </a:r>
            <a:br>
              <a:rPr lang="en-US" sz="2000" dirty="0"/>
            </a:br>
            <a:r>
              <a:rPr lang="en-US" sz="2000" dirty="0"/>
              <a:t>A model pagoda nearby, typical of many large pagoda projects like the </a:t>
            </a:r>
            <a:r>
              <a:rPr lang="en-US" sz="2000" dirty="0" err="1"/>
              <a:t>Shwedagon</a:t>
            </a:r>
            <a:r>
              <a:rPr lang="en-US" sz="2000" dirty="0"/>
              <a:t> Pagoda and </a:t>
            </a:r>
            <a:r>
              <a:rPr lang="en-US" sz="2000" dirty="0" err="1"/>
              <a:t>Thatbyinnyu</a:t>
            </a:r>
            <a:r>
              <a:rPr lang="en-US" sz="2000" dirty="0"/>
              <a:t> Temple, offers a small scale of what would have been a 150 </a:t>
            </a:r>
            <a:r>
              <a:rPr lang="en-US" sz="2000" dirty="0" err="1"/>
              <a:t>metres</a:t>
            </a:r>
            <a:r>
              <a:rPr lang="en-US" sz="2000" dirty="0"/>
              <a:t> tall temple. However, it holds the record of being the largest pile of bricks in the world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4581" y="138547"/>
            <a:ext cx="4488873" cy="65809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74" y="3038168"/>
            <a:ext cx="3435926" cy="368128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3038169"/>
            <a:ext cx="3906981" cy="3681286"/>
          </a:xfrm>
          <a:prstGeom prst="rect">
            <a:avLst/>
          </a:prstGeom>
        </p:spPr>
      </p:pic>
    </p:spTree>
    <p:extLst>
      <p:ext uri="{BB962C8B-B14F-4D97-AF65-F5344CB8AC3E}">
        <p14:creationId xmlns:p14="http://schemas.microsoft.com/office/powerpoint/2010/main" val="3793608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27709"/>
            <a:ext cx="5237017" cy="969817"/>
          </a:xfrm>
        </p:spPr>
        <p:txBody>
          <a:bodyPr/>
          <a:lstStyle/>
          <a:p>
            <a:r>
              <a:rPr lang="en-US" sz="5400" b="1" dirty="0">
                <a:solidFill>
                  <a:schemeClr val="accent3"/>
                </a:solidFill>
                <a:latin typeface="Times New Roman" charset="0"/>
                <a:ea typeface="Times New Roman" charset="0"/>
                <a:cs typeface="Times New Roman" charset="0"/>
              </a:rPr>
              <a:t>Thank you </a:t>
            </a:r>
            <a:endParaRPr lang="en-US" sz="5400" dirty="0">
              <a:solidFill>
                <a:schemeClr val="accent3"/>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28" y="997526"/>
            <a:ext cx="4959927" cy="57080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291" y="235527"/>
            <a:ext cx="6761018" cy="362678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5456" y="3862315"/>
            <a:ext cx="6871854" cy="2843283"/>
          </a:xfrm>
          <a:prstGeom prst="rect">
            <a:avLst/>
          </a:prstGeom>
        </p:spPr>
      </p:pic>
    </p:spTree>
    <p:extLst>
      <p:ext uri="{BB962C8B-B14F-4D97-AF65-F5344CB8AC3E}">
        <p14:creationId xmlns:p14="http://schemas.microsoft.com/office/powerpoint/2010/main" val="1725495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735" y="103238"/>
            <a:ext cx="5604388" cy="2123767"/>
          </a:xfrm>
        </p:spPr>
        <p:txBody>
          <a:bodyPr/>
          <a:lstStyle/>
          <a:p>
            <a:r>
              <a:rPr lang="en-US" sz="2000" dirty="0"/>
              <a:t>The city has population around 70,000 (</a:t>
            </a:r>
            <a:r>
              <a:rPr lang="en-US" sz="2000" dirty="0" err="1"/>
              <a:t>Sagaing</a:t>
            </a:r>
            <a:r>
              <a:rPr lang="en-US" sz="2000" dirty="0"/>
              <a:t>-Mandalay metro area over 1,8 million) and is popular for its pagodas and Buddhist monasteries, making it an important religious </a:t>
            </a:r>
            <a:r>
              <a:rPr lang="en-US" sz="2000" dirty="0" err="1"/>
              <a:t>centre</a:t>
            </a:r>
            <a:r>
              <a:rPr lang="en-US" sz="2000"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9860" y="103239"/>
            <a:ext cx="6164823" cy="66220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35" y="2448231"/>
            <a:ext cx="5604388" cy="4306529"/>
          </a:xfrm>
          <a:prstGeom prst="rect">
            <a:avLst/>
          </a:prstGeom>
        </p:spPr>
      </p:pic>
    </p:spTree>
    <p:extLst>
      <p:ext uri="{BB962C8B-B14F-4D97-AF65-F5344CB8AC3E}">
        <p14:creationId xmlns:p14="http://schemas.microsoft.com/office/powerpoint/2010/main" val="3664923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5" y="195944"/>
            <a:ext cx="11717383" cy="1436913"/>
          </a:xfrm>
        </p:spPr>
        <p:txBody>
          <a:bodyPr/>
          <a:lstStyle/>
          <a:p>
            <a:r>
              <a:rPr lang="en-US" sz="2400" b="1" dirty="0" err="1" smtClean="0">
                <a:solidFill>
                  <a:schemeClr val="accent3"/>
                </a:solidFill>
              </a:rPr>
              <a:t>Kaunghmudaw</a:t>
            </a:r>
            <a:r>
              <a:rPr lang="en-US" sz="2400" b="1" dirty="0" smtClean="0">
                <a:solidFill>
                  <a:schemeClr val="accent3"/>
                </a:solidFill>
              </a:rPr>
              <a:t> Pagoda</a:t>
            </a:r>
            <a:r>
              <a:rPr lang="en-US" sz="2000" b="1" dirty="0" smtClean="0"/>
              <a:t/>
            </a:r>
            <a:br>
              <a:rPr lang="en-US" sz="2000" b="1" dirty="0" smtClean="0"/>
            </a:br>
            <a:r>
              <a:rPr lang="en-US" sz="2400" dirty="0"/>
              <a:t>The </a:t>
            </a:r>
            <a:r>
              <a:rPr lang="en-US" sz="2400" dirty="0" err="1"/>
              <a:t>Kaunghmudaw</a:t>
            </a:r>
            <a:r>
              <a:rPr lang="en-US" sz="2400" dirty="0"/>
              <a:t> Pagoda  </a:t>
            </a:r>
            <a:r>
              <a:rPr lang="en-US" sz="2400" dirty="0" err="1"/>
              <a:t>Yaza</a:t>
            </a:r>
            <a:r>
              <a:rPr lang="en-US" sz="2400" dirty="0"/>
              <a:t> Mani Sula </a:t>
            </a:r>
            <a:r>
              <a:rPr lang="en-US" sz="2400" dirty="0" err="1"/>
              <a:t>Kaunghmudaw</a:t>
            </a:r>
            <a:r>
              <a:rPr lang="en-US" sz="2400" dirty="0"/>
              <a:t>  is a large pagoda on the northwestern outskirts of </a:t>
            </a:r>
            <a:r>
              <a:rPr lang="en-US" sz="2400" dirty="0" err="1"/>
              <a:t>Sagaing</a:t>
            </a:r>
            <a:r>
              <a:rPr lang="en-US" sz="2400" dirty="0"/>
              <a:t> in central Myanmar </a:t>
            </a:r>
            <a:r>
              <a:rPr lang="en-US" sz="2400" dirty="0" smtClean="0"/>
              <a:t>Burma</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45393" y="1504335"/>
            <a:ext cx="6459794" cy="5254306"/>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226" y="1504335"/>
            <a:ext cx="5147187" cy="5088194"/>
          </a:xfrm>
          <a:prstGeom prst="rect">
            <a:avLst/>
          </a:prstGeom>
        </p:spPr>
      </p:pic>
    </p:spTree>
    <p:extLst>
      <p:ext uri="{BB962C8B-B14F-4D97-AF65-F5344CB8AC3E}">
        <p14:creationId xmlns:p14="http://schemas.microsoft.com/office/powerpoint/2010/main" val="86034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7" y="222069"/>
            <a:ext cx="5528116" cy="2535879"/>
          </a:xfrm>
        </p:spPr>
        <p:txBody>
          <a:bodyPr/>
          <a:lstStyle/>
          <a:p>
            <a:r>
              <a:rPr lang="en-US" sz="2400" dirty="0" smtClean="0"/>
              <a:t> </a:t>
            </a:r>
            <a:r>
              <a:rPr lang="en-US" sz="2400" dirty="0"/>
              <a:t>Modeled after the </a:t>
            </a:r>
            <a:r>
              <a:rPr lang="en-US" sz="2400" dirty="0" err="1"/>
              <a:t>Ruwanwelisaya</a:t>
            </a:r>
            <a:r>
              <a:rPr lang="en-US" sz="2400" dirty="0"/>
              <a:t> pagoda of Sri Lanka, the </a:t>
            </a:r>
            <a:r>
              <a:rPr lang="en-US" sz="2400" dirty="0" err="1"/>
              <a:t>Kaunghmudaw</a:t>
            </a:r>
            <a:r>
              <a:rPr lang="en-US" sz="2400" dirty="0"/>
              <a:t> is known for its egg-shaped design, which stands out among more traditional-style, pyramid-shaped Burmese pagodas.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91349" y="222069"/>
            <a:ext cx="5865223" cy="6400800"/>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07" y="2639961"/>
            <a:ext cx="5528116" cy="3982908"/>
          </a:xfrm>
          <a:prstGeom prst="rect">
            <a:avLst/>
          </a:prstGeom>
        </p:spPr>
      </p:pic>
    </p:spTree>
    <p:extLst>
      <p:ext uri="{BB962C8B-B14F-4D97-AF65-F5344CB8AC3E}">
        <p14:creationId xmlns:p14="http://schemas.microsoft.com/office/powerpoint/2010/main" val="2410437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6" y="156754"/>
            <a:ext cx="4219303" cy="6453051"/>
          </a:xfrm>
        </p:spPr>
        <p:txBody>
          <a:bodyPr/>
          <a:lstStyle/>
          <a:p>
            <a:r>
              <a:rPr lang="en-US" sz="2400" b="1" dirty="0">
                <a:solidFill>
                  <a:schemeClr val="accent1"/>
                </a:solidFill>
              </a:rPr>
              <a:t>Construction</a:t>
            </a:r>
            <a:r>
              <a:rPr lang="en-US" sz="2400" dirty="0"/>
              <a:t/>
            </a:r>
            <a:br>
              <a:rPr lang="en-US" sz="2400" dirty="0"/>
            </a:br>
            <a:r>
              <a:rPr lang="en-US" sz="2400" dirty="0" err="1"/>
              <a:t>Construction</a:t>
            </a:r>
            <a:r>
              <a:rPr lang="en-US" sz="2400" dirty="0"/>
              <a:t> began during the reign of King </a:t>
            </a:r>
            <a:r>
              <a:rPr lang="en-US" sz="2400" dirty="0" err="1"/>
              <a:t>Thalun</a:t>
            </a:r>
            <a:r>
              <a:rPr lang="en-US" sz="2400" dirty="0"/>
              <a:t> on 25 April 1636 (Friday, 8th waning of Kason 998 ME). The pagoda's relic chamber was dedicated on 23 July 1636 (Wednesday, 7th waning of 2nd </a:t>
            </a:r>
            <a:r>
              <a:rPr lang="en-US" sz="2400" dirty="0" err="1"/>
              <a:t>Waso</a:t>
            </a:r>
            <a:r>
              <a:rPr lang="en-US" sz="2400" dirty="0"/>
              <a:t> 998). The pagoda was completed 12 years later on 12 May 1648 (Tuesday, 6th waning of Kason 1010) towards the end of </a:t>
            </a:r>
            <a:r>
              <a:rPr lang="en-US" sz="2400" dirty="0" err="1"/>
              <a:t>Thalun's</a:t>
            </a:r>
            <a:r>
              <a:rPr lang="en-US" sz="2400" dirty="0"/>
              <a:t> reign</a:t>
            </a:r>
            <a:endParaRPr lang="en-US" sz="2400" dirty="0">
              <a:solidFill>
                <a:schemeClr val="accent3"/>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4428309" y="156754"/>
            <a:ext cx="7763690" cy="6453051"/>
          </a:xfrm>
        </p:spPr>
      </p:pic>
    </p:spTree>
    <p:extLst>
      <p:ext uri="{BB962C8B-B14F-4D97-AF65-F5344CB8AC3E}">
        <p14:creationId xmlns:p14="http://schemas.microsoft.com/office/powerpoint/2010/main" val="3761993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854" y="209006"/>
            <a:ext cx="5820003" cy="3997234"/>
          </a:xfrm>
        </p:spPr>
        <p:txBody>
          <a:bodyPr/>
          <a:lstStyle/>
          <a:p>
            <a:r>
              <a:rPr lang="en-US" sz="2000" b="1" dirty="0">
                <a:solidFill>
                  <a:schemeClr val="accent6"/>
                </a:solidFill>
              </a:rPr>
              <a:t>Architecture </a:t>
            </a:r>
            <a:r>
              <a:rPr lang="en-US" sz="2000" dirty="0"/>
              <a:t/>
            </a:r>
            <a:br>
              <a:rPr lang="en-US" sz="2000" dirty="0"/>
            </a:br>
            <a:r>
              <a:rPr lang="en-US" sz="2000" dirty="0">
                <a:solidFill>
                  <a:schemeClr val="accent3"/>
                </a:solidFill>
              </a:rPr>
              <a:t>The pagoda is 46 </a:t>
            </a:r>
            <a:r>
              <a:rPr lang="en-US" sz="2000" dirty="0" err="1">
                <a:solidFill>
                  <a:schemeClr val="accent3"/>
                </a:solidFill>
              </a:rPr>
              <a:t>metres</a:t>
            </a:r>
            <a:r>
              <a:rPr lang="en-US" sz="2000" dirty="0">
                <a:solidFill>
                  <a:schemeClr val="accent3"/>
                </a:solidFill>
              </a:rPr>
              <a:t> (151 </a:t>
            </a:r>
            <a:r>
              <a:rPr lang="en-US" sz="2000" dirty="0" err="1">
                <a:solidFill>
                  <a:schemeClr val="accent3"/>
                </a:solidFill>
              </a:rPr>
              <a:t>ft</a:t>
            </a:r>
            <a:r>
              <a:rPr lang="en-US" sz="2000" dirty="0">
                <a:solidFill>
                  <a:schemeClr val="accent3"/>
                </a:solidFill>
              </a:rPr>
              <a:t>) high and has a circumference of 274 meters. The </a:t>
            </a:r>
            <a:r>
              <a:rPr lang="en-US" sz="2000" dirty="0" err="1">
                <a:solidFill>
                  <a:schemeClr val="accent3"/>
                </a:solidFill>
              </a:rPr>
              <a:t>hti</a:t>
            </a:r>
            <a:r>
              <a:rPr lang="en-US" sz="2000" dirty="0">
                <a:solidFill>
                  <a:schemeClr val="accent3"/>
                </a:solidFill>
              </a:rPr>
              <a:t> (umbrella or crowning) of the pagoda is 7.92 </a:t>
            </a:r>
            <a:r>
              <a:rPr lang="en-US" sz="2000" dirty="0" err="1">
                <a:solidFill>
                  <a:schemeClr val="accent3"/>
                </a:solidFill>
              </a:rPr>
              <a:t>metres</a:t>
            </a:r>
            <a:r>
              <a:rPr lang="en-US" sz="2000" dirty="0">
                <a:solidFill>
                  <a:schemeClr val="accent3"/>
                </a:solidFill>
              </a:rPr>
              <a:t> (26.0 </a:t>
            </a:r>
            <a:r>
              <a:rPr lang="en-US" sz="2000" dirty="0" err="1">
                <a:solidFill>
                  <a:schemeClr val="accent3"/>
                </a:solidFill>
              </a:rPr>
              <a:t>ft</a:t>
            </a:r>
            <a:r>
              <a:rPr lang="en-US" sz="2000" dirty="0">
                <a:solidFill>
                  <a:schemeClr val="accent3"/>
                </a:solidFill>
              </a:rPr>
              <a:t>) high and weighs 3.5 kilograms (7.7 </a:t>
            </a:r>
            <a:r>
              <a:rPr lang="en-US" sz="2000" dirty="0" err="1">
                <a:solidFill>
                  <a:schemeClr val="accent3"/>
                </a:solidFill>
              </a:rPr>
              <a:t>lb</a:t>
            </a:r>
            <a:r>
              <a:rPr lang="en-US" sz="2000" dirty="0">
                <a:solidFill>
                  <a:schemeClr val="accent3"/>
                </a:solidFill>
              </a:rPr>
              <a:t>) (3440 </a:t>
            </a:r>
            <a:r>
              <a:rPr lang="en-US" sz="2000" dirty="0" err="1">
                <a:solidFill>
                  <a:schemeClr val="accent3"/>
                </a:solidFill>
              </a:rPr>
              <a:t>viss</a:t>
            </a:r>
            <a:r>
              <a:rPr lang="en-US" sz="2000" dirty="0">
                <a:solidFill>
                  <a:schemeClr val="accent3"/>
                </a:solidFill>
              </a:rPr>
              <a:t>). The pagoda differs from the traditional Burmese-style pyramidal structures by having an arched image chamber in the center of its base. The chamber houses a massive seated 7.3 </a:t>
            </a:r>
            <a:r>
              <a:rPr lang="en-US" sz="2000" dirty="0" err="1">
                <a:solidFill>
                  <a:schemeClr val="accent3"/>
                </a:solidFill>
              </a:rPr>
              <a:t>metres</a:t>
            </a:r>
            <a:r>
              <a:rPr lang="en-US" sz="2000" dirty="0">
                <a:solidFill>
                  <a:schemeClr val="accent3"/>
                </a:solidFill>
              </a:rPr>
              <a:t> (24 </a:t>
            </a:r>
            <a:r>
              <a:rPr lang="en-US" sz="2000" dirty="0" err="1">
                <a:solidFill>
                  <a:schemeClr val="accent3"/>
                </a:solidFill>
              </a:rPr>
              <a:t>ft</a:t>
            </a:r>
            <a:r>
              <a:rPr lang="en-US" sz="2000" dirty="0">
                <a:solidFill>
                  <a:schemeClr val="accent3"/>
                </a:solidFill>
              </a:rPr>
              <a:t>)-high Buddha statue, carved out of solid white marble</a:t>
            </a:r>
            <a:r>
              <a:rPr lang="en-US" sz="2000" dirty="0"/>
              <a:t>.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101737"/>
            <a:ext cx="6439989" cy="259950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9989" y="209006"/>
            <a:ext cx="5617028" cy="6492240"/>
          </a:xfrm>
          <a:prstGeom prst="rect">
            <a:avLst/>
          </a:prstGeom>
        </p:spPr>
      </p:pic>
    </p:spTree>
    <p:extLst>
      <p:ext uri="{BB962C8B-B14F-4D97-AF65-F5344CB8AC3E}">
        <p14:creationId xmlns:p14="http://schemas.microsoft.com/office/powerpoint/2010/main" val="3147433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 y="352698"/>
            <a:ext cx="6858000" cy="2886891"/>
          </a:xfrm>
        </p:spPr>
        <p:txBody>
          <a:bodyPr/>
          <a:lstStyle/>
          <a:p>
            <a:r>
              <a:rPr lang="en-US" sz="2000" dirty="0"/>
              <a:t>The head of the Buddha statue alone is about 2.4 meters in diameter. It is believed that the dome was built later around the massive </a:t>
            </a:r>
            <a:r>
              <a:rPr lang="en-US" sz="2000" dirty="0" err="1"/>
              <a:t>statue.The</a:t>
            </a:r>
            <a:r>
              <a:rPr lang="en-US" sz="2000" dirty="0"/>
              <a:t> lowest terrace of the pagoda is decorated with 120 </a:t>
            </a:r>
            <a:r>
              <a:rPr lang="en-US" sz="2000" dirty="0" err="1"/>
              <a:t>nats</a:t>
            </a:r>
            <a:r>
              <a:rPr lang="en-US" sz="2000" dirty="0"/>
              <a:t> and devas. It is ringed by 802 stone lanterns, carved with inscriptions of Buddha's life in three languages: Burmese, Mon and Shan Yuan, representing the three main regions of Restored </a:t>
            </a:r>
            <a:r>
              <a:rPr lang="en-US" sz="2000" dirty="0" err="1"/>
              <a:t>Toungoo</a:t>
            </a:r>
            <a:r>
              <a:rPr lang="en-US" sz="2000" dirty="0"/>
              <a:t> Kingdom.</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H="1">
            <a:off x="7299481" y="181465"/>
            <a:ext cx="4718345" cy="657203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91" y="2978331"/>
            <a:ext cx="7155791" cy="3984171"/>
          </a:xfrm>
          <a:prstGeom prst="rect">
            <a:avLst/>
          </a:prstGeom>
        </p:spPr>
      </p:pic>
    </p:spTree>
    <p:extLst>
      <p:ext uri="{BB962C8B-B14F-4D97-AF65-F5344CB8AC3E}">
        <p14:creationId xmlns:p14="http://schemas.microsoft.com/office/powerpoint/2010/main" val="568053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6" y="130629"/>
            <a:ext cx="8020594" cy="2638697"/>
          </a:xfrm>
        </p:spPr>
        <p:txBody>
          <a:bodyPr/>
          <a:lstStyle/>
          <a:p>
            <a:r>
              <a:rPr lang="en-US" sz="2400" dirty="0"/>
              <a:t>The pagoda dome has been continuously painted white to signify purity, in Ceylonese tradition. According to local lore, the relic chamber of the pagoda contains the lower left tooth relic of the Buddha,  hair relics, an alms bowl, statues, pagodas and other relics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H="1">
            <a:off x="8661668" y="130629"/>
            <a:ext cx="3408411" cy="331796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1668" y="3579222"/>
            <a:ext cx="3408411" cy="315467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2442754"/>
            <a:ext cx="8425543" cy="4415246"/>
          </a:xfrm>
          <a:prstGeom prst="rect">
            <a:avLst/>
          </a:prstGeom>
        </p:spPr>
      </p:pic>
    </p:spTree>
    <p:extLst>
      <p:ext uri="{BB962C8B-B14F-4D97-AF65-F5344CB8AC3E}">
        <p14:creationId xmlns:p14="http://schemas.microsoft.com/office/powerpoint/2010/main" val="227046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7" y="117567"/>
            <a:ext cx="3827416" cy="4049484"/>
          </a:xfrm>
        </p:spPr>
        <p:txBody>
          <a:bodyPr/>
          <a:lstStyle/>
          <a:p>
            <a:r>
              <a:rPr lang="en-US" sz="2400" b="1" dirty="0" err="1">
                <a:solidFill>
                  <a:schemeClr val="accent6"/>
                </a:solidFill>
              </a:rPr>
              <a:t>Mingun</a:t>
            </a:r>
            <a:r>
              <a:rPr lang="en-US" sz="2400" b="1" dirty="0">
                <a:solidFill>
                  <a:schemeClr val="accent6"/>
                </a:solidFill>
              </a:rPr>
              <a:t> </a:t>
            </a:r>
            <a:r>
              <a:rPr lang="en-US" sz="2400" b="1" dirty="0" err="1">
                <a:solidFill>
                  <a:schemeClr val="accent6"/>
                </a:solidFill>
              </a:rPr>
              <a:t>Pahtodawgyi</a:t>
            </a:r>
            <a:r>
              <a:rPr lang="en-US" sz="2000" dirty="0"/>
              <a:t/>
            </a:r>
            <a:br>
              <a:rPr lang="en-US" sz="2000" dirty="0"/>
            </a:br>
            <a:r>
              <a:rPr lang="en-US" sz="2000" dirty="0">
                <a:solidFill>
                  <a:schemeClr val="accent2">
                    <a:lumMod val="60000"/>
                    <a:lumOff val="40000"/>
                  </a:schemeClr>
                </a:solidFill>
              </a:rPr>
              <a:t>The </a:t>
            </a:r>
            <a:r>
              <a:rPr lang="en-US" sz="2000" dirty="0" err="1">
                <a:solidFill>
                  <a:schemeClr val="accent2">
                    <a:lumMod val="60000"/>
                    <a:lumOff val="40000"/>
                  </a:schemeClr>
                </a:solidFill>
              </a:rPr>
              <a:t>Mingun</a:t>
            </a:r>
            <a:r>
              <a:rPr lang="en-US" sz="2000" dirty="0">
                <a:solidFill>
                  <a:schemeClr val="accent2">
                    <a:lumMod val="60000"/>
                    <a:lumOff val="40000"/>
                  </a:schemeClr>
                </a:solidFill>
              </a:rPr>
              <a:t> </a:t>
            </a:r>
            <a:r>
              <a:rPr lang="en-US" sz="2000" dirty="0" err="1">
                <a:solidFill>
                  <a:schemeClr val="accent2">
                    <a:lumMod val="60000"/>
                    <a:lumOff val="40000"/>
                  </a:schemeClr>
                </a:solidFill>
              </a:rPr>
              <a:t>Pahtodawgyi</a:t>
            </a:r>
            <a:r>
              <a:rPr lang="en-US" sz="2000" dirty="0">
                <a:solidFill>
                  <a:schemeClr val="accent2">
                    <a:lumMod val="60000"/>
                    <a:lumOff val="40000"/>
                  </a:schemeClr>
                </a:solidFill>
              </a:rPr>
              <a:t> is an incomplete monument stupa in </a:t>
            </a:r>
            <a:r>
              <a:rPr lang="en-US" sz="2000" dirty="0" err="1">
                <a:solidFill>
                  <a:schemeClr val="accent2">
                    <a:lumMod val="60000"/>
                    <a:lumOff val="40000"/>
                  </a:schemeClr>
                </a:solidFill>
              </a:rPr>
              <a:t>Mingun</a:t>
            </a:r>
            <a:r>
              <a:rPr lang="en-US" sz="2000" dirty="0">
                <a:solidFill>
                  <a:schemeClr val="accent2">
                    <a:lumMod val="60000"/>
                    <a:lumOff val="40000"/>
                  </a:schemeClr>
                </a:solidFill>
              </a:rPr>
              <a:t>, approximately 10 </a:t>
            </a:r>
            <a:r>
              <a:rPr lang="en-US" sz="2000" dirty="0" err="1">
                <a:solidFill>
                  <a:schemeClr val="accent2">
                    <a:lumMod val="60000"/>
                    <a:lumOff val="40000"/>
                  </a:schemeClr>
                </a:solidFill>
              </a:rPr>
              <a:t>kilometres</a:t>
            </a:r>
            <a:r>
              <a:rPr lang="en-US" sz="2000" dirty="0">
                <a:solidFill>
                  <a:schemeClr val="accent2">
                    <a:lumMod val="60000"/>
                    <a:lumOff val="40000"/>
                  </a:schemeClr>
                </a:solidFill>
              </a:rPr>
              <a:t> (6.2 mi) northwest of Mandalay in </a:t>
            </a:r>
            <a:r>
              <a:rPr lang="en-US" sz="2000" dirty="0" err="1">
                <a:solidFill>
                  <a:schemeClr val="accent2">
                    <a:lumMod val="60000"/>
                    <a:lumOff val="40000"/>
                  </a:schemeClr>
                </a:solidFill>
              </a:rPr>
              <a:t>Sagaing</a:t>
            </a:r>
            <a:r>
              <a:rPr lang="en-US" sz="2000" dirty="0">
                <a:solidFill>
                  <a:schemeClr val="accent2">
                    <a:lumMod val="60000"/>
                    <a:lumOff val="40000"/>
                  </a:schemeClr>
                </a:solidFill>
              </a:rPr>
              <a:t> Region in central Myanmar (formerly Burma).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4102" y="117567"/>
            <a:ext cx="6142923" cy="6609804"/>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66" y="3006435"/>
            <a:ext cx="5796535" cy="3851565"/>
          </a:xfrm>
          <a:prstGeom prst="rect">
            <a:avLst/>
          </a:prstGeom>
        </p:spPr>
      </p:pic>
    </p:spTree>
    <p:extLst>
      <p:ext uri="{BB962C8B-B14F-4D97-AF65-F5344CB8AC3E}">
        <p14:creationId xmlns:p14="http://schemas.microsoft.com/office/powerpoint/2010/main" val="25325022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347</TotalTime>
  <Words>333</Words>
  <Application>Microsoft Office PowerPoint</Application>
  <PresentationFormat>Widescreen</PresentationFormat>
  <Paragraphs>20</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Times New Roman</vt:lpstr>
      <vt:lpstr>Wingdings 3</vt:lpstr>
      <vt:lpstr>Ion</vt:lpstr>
      <vt:lpstr>Sagaing{Burmes}   Ven.Shbhogha   ID.5801201134 </vt:lpstr>
      <vt:lpstr>The city has population around 70,000 (Sagaing-Mandalay metro area over 1,8 million) and is popular for its pagodas and Buddhist monasteries, making it an important religious centre.</vt:lpstr>
      <vt:lpstr>Kaunghmudaw Pagoda The Kaunghmudaw Pagoda  Yaza Mani Sula Kaunghmudaw  is a large pagoda on the northwestern outskirts of Sagaing in central Myanmar Burma</vt:lpstr>
      <vt:lpstr> Modeled after the Ruwanwelisaya pagoda of Sri Lanka, the Kaunghmudaw is known for its egg-shaped design, which stands out among more traditional-style, pyramid-shaped Burmese pagodas. </vt:lpstr>
      <vt:lpstr>Construction Construction began during the reign of King Thalun on 25 April 1636 (Friday, 8th waning of Kason 998 ME). The pagoda's relic chamber was dedicated on 23 July 1636 (Wednesday, 7th waning of 2nd Waso 998). The pagoda was completed 12 years later on 12 May 1648 (Tuesday, 6th waning of Kason 1010) towards the end of Thalun's reign</vt:lpstr>
      <vt:lpstr>Architecture  The pagoda is 46 metres (151 ft) high and has a circumference of 274 meters. The hti (umbrella or crowning) of the pagoda is 7.92 metres (26.0 ft) high and weighs 3.5 kilograms (7.7 lb) (3440 viss). The pagoda differs from the traditional Burmese-style pyramidal structures by having an arched image chamber in the center of its base. The chamber houses a massive seated 7.3 metres (24 ft)-high Buddha statue, carved out of solid white marble. </vt:lpstr>
      <vt:lpstr>The head of the Buddha statue alone is about 2.4 meters in diameter. It is believed that the dome was built later around the massive statue.The lowest terrace of the pagoda is decorated with 120 nats and devas. It is ringed by 802 stone lanterns, carved with inscriptions of Buddha's life in three languages: Burmese, Mon and Shan Yuan, representing the three main regions of Restored Toungoo Kingdom.</vt:lpstr>
      <vt:lpstr>The pagoda dome has been continuously painted white to signify purity, in Ceylonese tradition. According to local lore, the relic chamber of the pagoda contains the lower left tooth relic of the Buddha,  hair relics, an alms bowl, statues, pagodas and other relics</vt:lpstr>
      <vt:lpstr>Mingun Pahtodawgyi The Mingun Pahtodawgyi is an incomplete monument stupa in Mingun, approximately 10 kilometres (6.2 mi) northwest of Mandalay in Sagaing Region in central Myanmar (formerly Burma). </vt:lpstr>
      <vt:lpstr>The ruins are the remains of a massive construction project begun by King Bodawpaya in 1790 which was intentionally left unfinished. The pahtodawgyi is seen as the physical manifestations of the well-known eccentricities of Bodawpaya. He set up an observation post on an island off Mingun to personally supervise the construction of the temple.</vt:lpstr>
      <vt:lpstr>Incompletion Pon Daw Pagoda situated near Mingun Pagoda is the 15 feet completed model of Mingun Pagoda. Bodawpaya used thousands of prisoners of war from his expansionist campaigns and slaves working on the construction of the stupa. The construction was also seen as having a heavy toll over the people and the state, thus a prophecy was allegedly created, to stop the project</vt:lpstr>
      <vt:lpstr>The approach in conveying the dissatisfaction was allegedly to utilize the King's deep superstition. The prophecy went "as soon as the building of the pagoda was over, the country would also be gone". </vt:lpstr>
      <vt:lpstr>A variation states that king would die once the project was completed. Thus, construction was slowed down to prevent the prophecy's realization and when the king died, the project was completely halted. A model pagoda nearby, typical of many large pagoda projects like the Shwedagon Pagoda and Thatbyinnyu Temple, offers a small scale of what would have been a 150 metres tall temple. However, it holds the record of being the largest pile of bricks in the world</vt:lpstr>
      <vt:lpstr>Thank you </vt:lpstr>
    </vt:vector>
  </TitlesOfParts>
  <Company>by 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SUBHOGHA</dc:creator>
  <cp:lastModifiedBy>SUBHOGHA</cp:lastModifiedBy>
  <cp:revision>25</cp:revision>
  <dcterms:created xsi:type="dcterms:W3CDTF">2018-08-07T06:43:49Z</dcterms:created>
  <dcterms:modified xsi:type="dcterms:W3CDTF">2018-08-08T04:46:51Z</dcterms:modified>
</cp:coreProperties>
</file>